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202b2357-6d6b-79a4-b7bd-fc9dc5ccfacf}">
          <p14:sldIdLst>
            <p14:sldId id="256"/>
          </p14:sldIdLst>
        </p14:section>
        <p14:section name="Overview" id="{63b348be-4816-d2a5-669e-3533bb04ab1c}">
          <p14:sldIdLst>
            <p14:sldId id="257"/>
          </p14:sldIdLst>
        </p14:section>
        <p14:section name="Past simple" id="{d8c72647-a0ac-a542-344b-c63e32d3c61e}">
          <p14:sldIdLst>
            <p14:sldId id="258"/>
            <p14:sldId id="259"/>
          </p14:sldIdLst>
        </p14:section>
        <p14:section name="Past continuous" id="{ce6a7e21-ba1e-194e-5a8d-9c3cee101def}">
          <p14:sldIdLst>
            <p14:sldId id="260"/>
          </p14:sldIdLst>
        </p14:section>
        <p14:section name="When / while" id="{10c7125a-ec78-580d-50df-2e114d51335e}">
          <p14:sldIdLst>
            <p14:sldId id="261"/>
            <p14:sldId id="262"/>
            <p14:sldId id="263"/>
            <p14:sldId id="264"/>
          </p14:sldIdLst>
        </p14:section>
        <p14:section name="Used to" id="{3a74c8d1-e1ae-70e8-580f-d07b2dd2358c}">
          <p14:sldIdLst>
            <p14:sldId id="265"/>
            <p14:sldId id="266"/>
            <p14:sldId id="267"/>
          </p14:sldIdLst>
        </p14:section>
        <p14:section name="Common mistakes" id="{3da288cb-5dca-e2ea-6443-27b04cc49254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 past simple, past continuous y used to (B1). Código de colores: past simple en azul, past continuous (was / were + -ing) en turquesa, used to en morado, when / while en naranja, expresiones de tiempo en verde, did en marrón y la negación en rojo. Cada diapositiva lleva un recuadro REMEMBER con el significado y la diferencia clave. Pregunta de arranque: "What did you do last weekend? What were you doing at 9 o’clock last night? What did you use to play when you were little?"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Vista general de las tres formas. Las tres hablan del pasado pero miran la acción de forma distinta: el past simple la ve terminada, el past continuous la ve en progreso y used to habla de costumbres o situaciones del pasado que ya no ocurren. Leed las tres frases en voz alta y preguntad a la clase en qué se diferencian.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del past simple: afirmativa con -ed (regulares) o con la segunda columna (irregulares); negativa con didn’t y pregunta con did, siempre con el verbo en forma base. La forma es la misma para todos los sujetos. Recordad la diapositiva "Why not did?": did es el ayudante del past simple.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past simple suele ir con expresiones que dicen cuándo pasó: yesterday, last…, … ago, in + año, on + día. Ojo con "ago": va detrás (two years ago = hace dos años). Actividad: cada alumno dice una cosa que hizo y cuándo.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del past continuous: was / were + verbo con -ing. Negativa con wasn’t / weren’t, pregunta poniendo was / were delante del sujeto. Suele ir con una hora concreta (at 8 pm) o con "all morning / all day" para remarcar que la acción duraba.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las dos formas aparecen juntas, el past continuous es la acción larga que ya estaba pasando (el "fondo") y el past simple es la acción corta que la interrumpe. Dibujad la línea del tiempo en la pizarra: una barra larga para "I was having a shower" y una flecha para "the phone rang".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introduce normalmente la acción corta, en past simple. Puede ir en medio de la frase (sin coma) o al principio (con coma). El significado no cambia. Pedid a los alumnos que den la vuelta a las frases de la izquierda empezando por "When…".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significa "mientras" y va con la acción larga, en past continuous. Puede juntar dos acciones largas que pasaban a la vez o una acción larga interrumpida por una corta en past simple. Truco: while → -ing; when → acción corta.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con las dos formas. La respuesta corta repite el auxiliar de la pregunta: did / didn’t en past simple, was / were en past continuous. Comparad "What were you doing when…?" (qué estabas haciendo en ese momento) con "What did you do when…?" (qué hiciste como reacción).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to + verbo en forma base habla de costumbres o situaciones del pasado que ya no son así. En castellano lo traducimos con "antes" + imperfecto o con "solía". Es la misma forma para todos los sujetos. En negativa y en pregunta, como hay did, se escribe "use to" sin -d. No existe en presente: para el presente usamos usually.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to con los siete sujetos. No cambia con he / she / it. Puede expresar acciones repetidas (go camping every summer) o estados (be afraid, be a quiet town). Actividad: "When I was little…": cada alumno dice algo que solía hacer y algo que no solía hacer.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Comparad las frases de dos en dos: used to habla de una costumbre o situación larga del pasado que ya no es así; el past simple, de algo que pasó en un momento concreto. Con expresiones como yesterday o last summer usamos past simple, no used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con past simple y past continuous: didn’t + pasado, olvidar el -ing, y cambiar los papeles de la acción larga y la corta. Preguntad siempre: ¿qué acción duraba y cuál pasó de golpe?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Errores con used to: olvidar la -d en afirmativa, ponerla con did / didn’t (la -d "se la lleva" did, igual que en el past simple) y poner el verbo en -ing.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final. Actividad de salida: contad en parejas una pequeña historia de cuando erais pequeños con used to, y una anécdota con past continuous + when (I was … when …).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868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· 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3444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</a:t>
            </a:r>
            <a:endParaRPr lang="en-US" sz="5000" dirty="0"/>
          </a:p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777240" y="3108960"/>
            <a:ext cx="4297680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· Past continuous · Used to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404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Finished actions · Actions in progress · Past habits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 rot="-240000">
            <a:off x="5989320" y="86868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 rot="240000">
            <a:off x="6537960" y="169164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playing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 rot="-180000">
            <a:off x="5989320" y="251460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/ while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 rot="240000">
            <a:off x="6537960" y="3337560"/>
            <a:ext cx="2103120" cy="603504"/>
          </a:xfrm>
          <a:prstGeom prst="roundRect">
            <a:avLst>
              <a:gd name="adj" fmla="val 18182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B2A4A">
              <a:alpha val="20000"/>
            </a:srgbClr>
          </a:solidFill>
          <a:ln w="12700">
            <a:solidFill>
              <a:srgbClr val="1B2A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09833" cy="566928"/>
          </a:xfrm>
          <a:prstGeom prst="roundRect">
            <a:avLst>
              <a:gd name="adj" fmla="val 19355"/>
            </a:avLst>
          </a:prstGeom>
          <a:solidFill>
            <a:srgbClr val="1B2A4A"/>
          </a:solidFill>
          <a:ln>
            <a:solidFill>
              <a:srgbClr val="1B2A4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past forms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B2A4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playing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play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· in progress · past habit (not now)</a:t>
            </a:r>
            <a:endParaRPr lang="en-US" sz="1200" dirty="0"/>
          </a:p>
        </p:txBody>
      </p:sp>
      <p:sp>
        <p:nvSpPr>
          <p:cNvPr id="8" name="ov0"/>
          <p:cNvSpPr/>
          <p:nvPr/>
        </p:nvSpPr>
        <p:spPr>
          <a:xfrm>
            <a:off x="411480" y="932688"/>
            <a:ext cx="2697480" cy="3044952"/>
          </a:xfrm>
          <a:prstGeom prst="roundRect">
            <a:avLst>
              <a:gd name="adj" fmla="val 474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76072" y="1042416"/>
            <a:ext cx="160020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acción terminada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196596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Ayer jugué al fútbol.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08960"/>
            <a:ext cx="24231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127248"/>
            <a:ext cx="2240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vez, en un momento concreto. Ya terminó.</a:t>
            </a:r>
            <a:endParaRPr lang="en-US" sz="1200" dirty="0"/>
          </a:p>
        </p:txBody>
      </p:sp>
      <p:sp>
        <p:nvSpPr>
          <p:cNvPr id="14" name="ov1"/>
          <p:cNvSpPr/>
          <p:nvPr/>
        </p:nvSpPr>
        <p:spPr>
          <a:xfrm>
            <a:off x="3223260" y="932688"/>
            <a:ext cx="2697480" cy="3044952"/>
          </a:xfrm>
          <a:prstGeom prst="roundRect">
            <a:avLst>
              <a:gd name="adj" fmla="val 474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120000">
            <a:off x="3387852" y="1042416"/>
            <a:ext cx="2103120" cy="402336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0614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acción en progreso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406140" y="196596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5 o’clock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las cinco estaba jugando al fútbol.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360420" y="3108960"/>
            <a:ext cx="24231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451860" y="3127248"/>
            <a:ext cx="2240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 pasando en ese momento.</a:t>
            </a:r>
            <a:endParaRPr lang="en-US" sz="1200" dirty="0"/>
          </a:p>
        </p:txBody>
      </p:sp>
      <p:sp>
        <p:nvSpPr>
          <p:cNvPr id="20" name="ov2"/>
          <p:cNvSpPr/>
          <p:nvPr/>
        </p:nvSpPr>
        <p:spPr>
          <a:xfrm>
            <a:off x="6035040" y="932688"/>
            <a:ext cx="2697480" cy="3044952"/>
          </a:xfrm>
          <a:prstGeom prst="roundRect">
            <a:avLst>
              <a:gd name="adj" fmla="val 474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 rot="-120000">
            <a:off x="6199632" y="1042416"/>
            <a:ext cx="1600200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21792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hábito del pasado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217920" y="196596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play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jugaba al fútbol cada día.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72200" y="3108960"/>
            <a:ext cx="24231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3127248"/>
            <a:ext cx="2240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hacía muchas veces. Ahora ya no.</a:t>
            </a:r>
            <a:endParaRPr lang="en-US" sz="1200" dirty="0"/>
          </a:p>
        </p:txBody>
      </p:sp>
      <p:sp>
        <p:nvSpPr>
          <p:cNvPr id="26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9" name="Text 27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terminé  · 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estaba + -ando  · 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antes / solía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¿Una vez? →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¿en progreso? →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playing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¿costumbre que ya no hago? →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play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verb-ed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–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verb …?   →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forms"/>
          <p:cNvSpPr/>
          <p:nvPr/>
        </p:nvSpPr>
        <p:spPr>
          <a:xfrm>
            <a:off x="411480" y="932688"/>
            <a:ext cx="45720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33272"/>
            <a:ext cx="91440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155448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film.  · 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 una película. · Se fue a casa.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94360" y="2231136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139696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film.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vio una película.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2816352"/>
            <a:ext cx="329184" cy="329184"/>
          </a:xfrm>
          <a:prstGeom prst="ellipse">
            <a:avLst/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2724912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film?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¿Vio una película?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94360" y="3401568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3310128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·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Sí. · No.</a:t>
            </a:r>
            <a:endParaRPr lang="en-US" sz="1500" dirty="0"/>
          </a:p>
        </p:txBody>
      </p:sp>
      <p:sp>
        <p:nvSpPr>
          <p:cNvPr id="18" name="verbs"/>
          <p:cNvSpPr/>
          <p:nvPr/>
        </p:nvSpPr>
        <p:spPr>
          <a:xfrm>
            <a:off x="5074920" y="932688"/>
            <a:ext cx="3657600" cy="3044952"/>
          </a:xfrm>
          <a:prstGeom prst="roundRect">
            <a:avLst>
              <a:gd name="adj" fmla="val 420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 rot="-120000">
            <a:off x="5257800" y="1033272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1536192"/>
            <a:ext cx="16916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played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studied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stopped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 rot="120000">
            <a:off x="6995160" y="1033272"/>
            <a:ext cx="1188720" cy="384048"/>
          </a:xfrm>
          <a:prstGeom prst="roundRect">
            <a:avLst>
              <a:gd name="adj" fmla="val 23810"/>
            </a:avLst>
          </a:prstGeom>
          <a:solidFill>
            <a:srgbClr val="A35200"/>
          </a:solidFill>
          <a:ln>
            <a:solidFill>
              <a:srgbClr val="A35200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1536192"/>
            <a:ext cx="1600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saw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→ 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212080" y="2971800"/>
            <a:ext cx="33832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349240" y="299923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regular: </a:t>
            </a:r>
            <a:pPr indent="0" marL="0">
              <a:buNone/>
            </a:pPr>
            <a:r>
              <a:rPr lang="en-US" sz="13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-ed</a:t>
            </a:r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irregular: 2ª columna</a:t>
            </a:r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misma forma para todos los sujetos</a:t>
            </a:r>
            <a:endParaRPr lang="en-US" sz="1300" dirty="0"/>
          </a:p>
        </p:txBody>
      </p:sp>
      <p:sp>
        <p:nvSpPr>
          <p:cNvPr id="25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acción terminada en un momento concreto del pasado (vi, fui, jugué)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verbo vuelve a la forma base: She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(✗ didn’t went)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9030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when?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verb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expression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week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days ago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2020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grandparents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Sunday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Visité a mis abuelos el domingo pasado.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 a message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enviaste un mensaje ayer.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his arm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years ago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rompió el brazo hace dos años.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party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night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vino a la fiesta anoche.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lot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2021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Nevó mucho en 2021.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Paris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summer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Fuimos a París el verano pasado.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match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Saturday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¿Ganaron el partido el sábado?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ayer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1972818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week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la semana pasada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+ month / year / night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2528316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days ago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hace dos días</a:t>
            </a:r>
            <a:endParaRPr lang="en-US" sz="13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 va detrás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766560" y="3083814"/>
            <a:ext cx="1828800" cy="518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2020</a:t>
            </a:r>
            <a:endParaRPr lang="en-US" sz="13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en 2020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momento concreto → la acción ya terminó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324758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verb-ing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?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reading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ten o’clock last night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las diez de la noche estaba leyendo.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 estabas escuchando.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cooking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dinner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8 pm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las ocho estaba haciendo la cena.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talking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the phone.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 hablando por teléfono.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raining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morning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Estuvo lloviendo toda la mañana.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too much noise?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¿Estábamos haciendo demasiado ruido?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midnight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medianoche no estaban durmiendo.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+ -ing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estaba + -ando / -iendo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I, he, she, it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528316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+ -ing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estabas / estábamos / estaban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you, we, they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acción en progreso en un momento del pasado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vs short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long action (background)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short action (it interrupts)</a:t>
            </a:r>
            <a:endParaRPr lang="en-US" sz="1200" dirty="0"/>
          </a:p>
        </p:txBody>
      </p:sp>
      <p:sp>
        <p:nvSpPr>
          <p:cNvPr id="8" name="timeline"/>
          <p:cNvSpPr/>
          <p:nvPr/>
        </p:nvSpPr>
        <p:spPr>
          <a:xfrm>
            <a:off x="411480" y="932688"/>
            <a:ext cx="8321040" cy="1874520"/>
          </a:xfrm>
          <a:prstGeom prst="roundRect">
            <a:avLst>
              <a:gd name="adj" fmla="val 6829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2148840"/>
            <a:ext cx="7680960" cy="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685800" y="22128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8001000" y="221284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88720" y="1874520"/>
            <a:ext cx="5486400" cy="548640"/>
          </a:xfrm>
          <a:prstGeom prst="roundRect">
            <a:avLst>
              <a:gd name="adj" fmla="val 25000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17780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was having a shower …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37760" y="1417320"/>
            <a:ext cx="0" cy="457200"/>
          </a:xfrm>
          <a:prstGeom prst="line">
            <a:avLst/>
          </a:prstGeom>
          <a:noFill/>
          <a:ln w="38100">
            <a:solidFill>
              <a:srgbClr val="1864AB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 rot="-120000">
            <a:off x="4069080" y="1024128"/>
            <a:ext cx="1737360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 the phone rang!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2468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action · acción larga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897880" y="1097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action · acción corta</a:t>
            </a:r>
            <a:endParaRPr lang="en-US" sz="1150" dirty="0"/>
          </a:p>
        </p:txBody>
      </p:sp>
      <p:sp>
        <p:nvSpPr>
          <p:cNvPr id="17" name="sentence"/>
          <p:cNvSpPr/>
          <p:nvPr/>
        </p:nvSpPr>
        <p:spPr>
          <a:xfrm>
            <a:off x="411480" y="2926080"/>
            <a:ext cx="8321040" cy="1051560"/>
          </a:xfrm>
          <a:prstGeom prst="roundRect">
            <a:avLst>
              <a:gd name="adj" fmla="val 1217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297180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algn="ctr" indent="0" marL="0">
              <a:buNone/>
            </a:pPr>
            <a:r>
              <a:rPr lang="en-US" sz="20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having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shower </a:t>
            </a:r>
            <a:pPr algn="ctr" indent="0" marL="0">
              <a:buNone/>
            </a:pPr>
            <a:r>
              <a:rPr lang="en-US" sz="20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phone </a:t>
            </a:r>
            <a:pPr algn="ctr"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algn="ctr"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algn="ctr"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estaba duchando cuando sonó el teléfono.</a:t>
            </a:r>
            <a:endParaRPr lang="en-US" sz="2000" dirty="0"/>
          </a:p>
        </p:txBody>
      </p:sp>
      <p:sp>
        <p:nvSpPr>
          <p:cNvPr id="19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 acción larga, lo que estaba pasando (el fondo de la historia)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 acción corta que pasa en medio y la interrumpe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1288938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endParaRPr lang="en-US" sz="1200" dirty="0"/>
          </a:p>
        </p:txBody>
      </p:sp>
      <p:sp>
        <p:nvSpPr>
          <p:cNvPr id="8" name="when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42416"/>
            <a:ext cx="886968" cy="402336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18488" y="1042416"/>
            <a:ext cx="27706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cuando  → + </a:t>
            </a:r>
            <a:pPr indent="0" marL="0">
              <a:buNone/>
            </a:pPr>
            <a:r>
              <a:rPr lang="en-US" sz="12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(acción corta)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727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walking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rain.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Volvía a casa cuando empezó a llover.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359152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watching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lights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Estábamos viendo la tele cuando se fue la luz.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145536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sleeping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Estaba durmiendo cuando llamaste.</a:t>
            </a:r>
            <a:endParaRPr lang="en-US" sz="1500" dirty="0"/>
          </a:p>
        </p:txBody>
      </p:sp>
      <p:sp>
        <p:nvSpPr>
          <p:cNvPr id="14" name="comma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120000">
            <a:off x="4800600" y="1042416"/>
            <a:ext cx="1463040" cy="402336"/>
          </a:xfrm>
          <a:prstGeom prst="roundRect">
            <a:avLst>
              <a:gd name="adj" fmla="val 22727"/>
            </a:avLst>
          </a:prstGeom>
          <a:solidFill>
            <a:srgbClr val="A35200"/>
          </a:solidFill>
          <a:ln>
            <a:solidFill>
              <a:srgbClr val="A35200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first?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1042416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coma ( , )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164592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phone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having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shower.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sonó el teléfono, me estaba duchando.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46888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having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dinner.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llegué, estaban cenando.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3337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en medio → sin coma</a:t>
            </a:r>
            <a:endParaRPr lang="en-US" sz="12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cuando → normalmente va con el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la acción corta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frase empieza por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pon coma: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having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dinner.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1474013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endParaRPr lang="en-US" sz="1200" dirty="0"/>
          </a:p>
        </p:txBody>
      </p:sp>
      <p:sp>
        <p:nvSpPr>
          <p:cNvPr id="8" name="two long actions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42416"/>
            <a:ext cx="2313432" cy="402336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long actions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044952" y="1042416"/>
            <a:ext cx="1344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las dos a la vez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7276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cooking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brother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watching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 yo cocinaba, mi hermano veía la tele.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67004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studying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our parents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working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 estudiábamos, nuestros padres trabajaban.</a:t>
            </a:r>
            <a:endParaRPr lang="en-US" sz="1500" dirty="0"/>
          </a:p>
        </p:txBody>
      </p:sp>
      <p:sp>
        <p:nvSpPr>
          <p:cNvPr id="13" name="long + short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 rot="120000">
            <a:off x="4800600" y="1042416"/>
            <a:ext cx="1837944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+ short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775704" y="1042416"/>
            <a:ext cx="18196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una interrumpe a la otra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57276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walking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school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 accident.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 iba al colegio, vi un accidente.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267004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swimming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 ring.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Mientras nadaba, perdió el anillo.</a:t>
            </a:r>
            <a:endParaRPr lang="en-US" sz="1500" dirty="0"/>
          </a:p>
        </p:txBody>
      </p:sp>
      <p:sp>
        <p:nvSpPr>
          <p:cNvPr id="18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mientras → siempre con el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(acción larga)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cuando → normalmente con el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(acción corta)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214311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verb?  → 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 → 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/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q0"/>
          <p:cNvSpPr/>
          <p:nvPr/>
        </p:nvSpPr>
        <p:spPr>
          <a:xfrm>
            <a:off x="41148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8640" y="1115568"/>
            <a:ext cx="384048" cy="384048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00584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match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night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¿Viste el partido anoche?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1847088"/>
            <a:ext cx="22860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ctr"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2" name="q1"/>
          <p:cNvSpPr/>
          <p:nvPr/>
        </p:nvSpPr>
        <p:spPr>
          <a:xfrm>
            <a:off x="4617720" y="93268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754880" y="1115568"/>
            <a:ext cx="384048" cy="384048"/>
          </a:xfrm>
          <a:prstGeom prst="ellipse">
            <a:avLst/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257800" y="100584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¿Estabas durmiendo cuando te llamé?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257800" y="1847088"/>
            <a:ext cx="22860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algn="ctr"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6" name="q2"/>
          <p:cNvSpPr/>
          <p:nvPr/>
        </p:nvSpPr>
        <p:spPr>
          <a:xfrm>
            <a:off x="41148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48640" y="2670048"/>
            <a:ext cx="384048" cy="384048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56032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lights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estabas haciendo cuando se fue la luz?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051560" y="3401568"/>
            <a:ext cx="22860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algn="ctr"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reading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20" name="q3"/>
          <p:cNvSpPr/>
          <p:nvPr/>
        </p:nvSpPr>
        <p:spPr>
          <a:xfrm>
            <a:off x="4617720" y="2487168"/>
            <a:ext cx="4114800" cy="1444752"/>
          </a:xfrm>
          <a:prstGeom prst="roundRect">
            <a:avLst>
              <a:gd name="adj" fmla="val 8861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54880" y="2670048"/>
            <a:ext cx="384048" cy="384048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57800" y="256032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news?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hiciste cuando te enteraste de la noticia?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257800" y="3401568"/>
            <a:ext cx="22860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algn="ctr"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called</a:t>
            </a:r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my mum.</a:t>
            </a:r>
            <a:endParaRPr lang="en-US" sz="15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corta usa el ayudante de la pregunta: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→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…? →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wasn’t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algo en progreso  ≠  What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→ lo que hiciste después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1844162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  –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…?</a:t>
            </a:r>
            <a:endParaRPr lang="en-US" sz="1200" dirty="0"/>
          </a:p>
        </p:txBody>
      </p:sp>
      <p:sp>
        <p:nvSpPr>
          <p:cNvPr id="8" name="forms"/>
          <p:cNvSpPr/>
          <p:nvPr/>
        </p:nvSpPr>
        <p:spPr>
          <a:xfrm>
            <a:off x="411480" y="932688"/>
            <a:ext cx="45720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33272"/>
            <a:ext cx="91440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103327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antes + imperfecto / solía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164592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155448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have long hair.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tenía el pelo largo.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2231136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139696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like fish.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no me gustaba el pescado.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2816352"/>
            <a:ext cx="329184" cy="329184"/>
          </a:xfrm>
          <a:prstGeom prst="ellipse">
            <a:avLst/>
          </a:prstGeom>
          <a:solidFill>
            <a:srgbClr val="1B2A4A"/>
          </a:solidFill>
          <a:ln>
            <a:solidFill>
              <a:srgbClr val="1B2A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2724912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live here?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¿Vivías aquí antes?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3401568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3310128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· 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Sí. · No.</a:t>
            </a:r>
            <a:endParaRPr lang="en-US" sz="1500" dirty="0"/>
          </a:p>
        </p:txBody>
      </p:sp>
      <p:sp>
        <p:nvSpPr>
          <p:cNvPr id="19" name="then-now"/>
          <p:cNvSpPr/>
          <p:nvPr/>
        </p:nvSpPr>
        <p:spPr>
          <a:xfrm>
            <a:off x="5074920" y="932688"/>
            <a:ext cx="3657600" cy="3044952"/>
          </a:xfrm>
          <a:prstGeom prst="roundRect">
            <a:avLst>
              <a:gd name="adj" fmla="val 4204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 rot="120000">
            <a:off x="5257800" y="1033272"/>
            <a:ext cx="1371600" cy="384048"/>
          </a:xfrm>
          <a:prstGeom prst="roundRect">
            <a:avLst>
              <a:gd name="adj" fmla="val 23810"/>
            </a:avLst>
          </a:prstGeom>
          <a:solidFill>
            <a:srgbClr val="A35200"/>
          </a:solidFill>
          <a:ln>
            <a:solidFill>
              <a:srgbClr val="A35200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≠ now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303520" y="155448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walk to school.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iba andando al colegio.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I go by bus.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Ahora voy en autobús.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212080" y="3108960"/>
            <a:ext cx="33832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49240" y="3127248"/>
            <a:ext cx="3154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lo hacía muchas veces, pero ya no</a:t>
            </a:r>
            <a:endParaRPr lang="en-US" sz="13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verbo = antes + imperfecto (antes jugaba) → hábito o situación del pasado que ya no es así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escribe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sin -d: I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like fish.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all subjects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(same for all)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 ·  </a:t>
            </a:r>
            <a:pPr algn="l" indent="0" marL="0">
              <a:buNone/>
            </a:pPr>
            <a:r>
              <a:rPr lang="en-US" sz="12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 afraid of the dark.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me daba miedo la oscuridad.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wear glasses.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llevabas gafas.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his homework.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no hacía los deberes.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play the piano.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tocaba el piano.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 a quiet town.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era un pueblo tranquilo.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 camping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summer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Íbamos de acampada cada verano.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they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live in Madrid?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¿Vivían antes en Madrid?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218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endParaRPr lang="en-US" sz="20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antes … / solía …</a:t>
            </a:r>
            <a:endParaRPr lang="en-US" sz="2000" dirty="0"/>
          </a:p>
          <a:p>
            <a:pPr indent="0" marL="0">
              <a:buNone/>
            </a:pPr>
            <a:r>
              <a:rPr lang="en-US" sz="11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costumbres y situaciones del pasado que ya no son así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verbo en forma base · igual para todos los sujetos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93192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or past simple?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many times / for a long time (not now)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once, at a specific time</a:t>
            </a:r>
            <a:endParaRPr lang="en-US" sz="1200" dirty="0"/>
          </a:p>
        </p:txBody>
      </p:sp>
      <p:sp>
        <p:nvSpPr>
          <p:cNvPr id="8" name="used to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42416"/>
            <a:ext cx="1243584" cy="402336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975104" y="1042416"/>
            <a:ext cx="24140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muchas veces · costumbre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727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 to the beach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summer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iba a la playa cada verano.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359152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 a cinema here.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aquí había un cine.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145536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eat a lot of sweets.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comía muchos dulces.</a:t>
            </a:r>
            <a:endParaRPr lang="en-US" sz="1500" dirty="0"/>
          </a:p>
        </p:txBody>
      </p:sp>
      <p:sp>
        <p:nvSpPr>
          <p:cNvPr id="14" name="past simple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120000">
            <a:off x="4800600" y="1042416"/>
            <a:ext cx="1719072" cy="402336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656832" y="1042416"/>
            <a:ext cx="19385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una vez · momento concreto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15727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summer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Fui a la playa el verano pasado.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359152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cinema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2019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Cerraron el cine en 2019.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846320" y="3145536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lot of sweets </a:t>
            </a:r>
            <a:pPr indent="0" marL="0">
              <a:buNone/>
            </a:pPr>
            <a:r>
              <a:rPr lang="en-US" sz="15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Ayer comió muchos dulces.</a:t>
            </a:r>
            <a:endParaRPr lang="en-US" sz="15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antes / solía → algo repetido o que duró, y que ahora ya no es así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algo que pasó una vez, en un momento concreto (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yesterday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summer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200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2019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6741D9">
              <a:alpha val="18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+ 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action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action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didn’t went to school.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school.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didn’t, el verbo en forma base.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was play football.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playing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football.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+ verbo con -ing.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read when the phone was ringing.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reading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phone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Acción larga → -ing · corta → past simple.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I cooked, the phone was ringing.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pPr indent="0" marL="0">
              <a:buNone/>
            </a:pPr>
            <a:r>
              <a:rPr lang="en-US" sz="15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cooking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phone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+ -ing · la interrupción en past simple.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+ -ing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 acción larga (el fondo)  ≠ 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la acción corta que interrumpe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indent="0" marL="0">
              <a:buNone/>
            </a:pPr>
            <a:r>
              <a:rPr lang="en-US" sz="1200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verbo base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6741D9">
              <a:alpha val="18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 + -ing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action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action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-ing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use to play tennis when I was 8.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play tennis when I was 8.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afirmativa: used to, con -d.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didn’t used to like fish.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like fish.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didn’t → use to, sin -d.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used to live here?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live here?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did → use to, sin -d.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used to playing the guitar.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guitar.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+ verbo en forma base.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(+)  · 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(–)  ·  </a:t>
            </a:r>
            <a:pPr indent="0" marL="0">
              <a:buNone/>
            </a:pPr>
            <a:r>
              <a:rPr lang="en-US" sz="1350" b="1" dirty="0">
                <a:solidFill>
                  <a:srgbClr val="A3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(?) → la -d desaparece con did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verbo base (play, live, have) → nunca -ing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D9480F">
              <a:alpha val="5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2B8A3E">
              <a:alpha val="60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1864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simple: I played / I didn’t play / Did you play?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acción terminada en un momento concreto (yesterday, last…, ago)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0B72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continuous: I was playing / I wasn’t playing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acción en progreso en un momento del pasado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D9480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was walking when it started · While I was walking, …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+ acción corta (past simple) · while + acción larga (-ing)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to: I used to play / I didn’t use to play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/ solía → costumbre del pasado que ya no es así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 went · was play · didn’t used to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+ verbo base · was + -ing · didn’t use to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st Tenses">
  <a:themeElements>
    <a:clrScheme name="Past Tenses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Past Tens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simple, past continuous and used to</dc:title>
  <dc:subject>PptxGenJS Presentation</dc:subject>
  <dc:creator>Ines – Sant Francesc</dc:creator>
  <cp:lastModifiedBy>Ines – Sant Francesc</cp:lastModifiedBy>
  <cp:revision>1</cp:revision>
  <dcterms:created xsi:type="dcterms:W3CDTF">2026-10-08T07:02:05Z</dcterms:created>
  <dcterms:modified xsi:type="dcterms:W3CDTF">2026-10-08T07:02:05Z</dcterms:modified>
</cp:coreProperties>
</file>