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" id="{9932deed-d752-053f-a561-7083d8b4fdb2}">
          <p14:sldIdLst>
            <p14:sldId id="256"/>
          </p14:sldIdLst>
        </p14:section>
        <p14:section name="Meaning" id="{3503c962-39f0-88bf-d4cf-6b2be16ee4a6}">
          <p14:sldIdLst>
            <p14:sldId id="257"/>
          </p14:sldIdLst>
        </p14:section>
        <p14:section name="Form" id="{6dbc3e51-6647-f0b5-6f99-9bafd11ecd80}">
          <p14:sldIdLst>
            <p14:sldId id="258"/>
            <p14:sldId id="259"/>
            <p14:sldId id="260"/>
            <p14:sldId id="261"/>
          </p14:sldIdLst>
        </p14:section>
        <p14:section name="Past simple vs past perfect" id="{b4c80648-ad7f-61ed-f150-df144d6a10e5}">
          <p14:sldIdLst>
            <p14:sldId id="262"/>
          </p14:sldIdLst>
        </p14:section>
        <p14:section name="Linking words" id="{3d011bb6-95d8-1a87-a0f9-2cff92cf1428}">
          <p14:sldIdLst>
            <p14:sldId id="263"/>
            <p14:sldId id="264"/>
            <p14:sldId id="265"/>
          </p14:sldIdLst>
        </p14:section>
        <p14:section name="Common mistakes" id="{3fc8e3cf-5621-3423-516b-3dfce2a94c71}">
          <p14:sldIdLst>
            <p14:sldId id="266"/>
            <p14:sldId id="267"/>
            <p14:sldId id="26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Presentación del past perfect (B1). Código de colores: had en morado, el participio pasado en turquesa, el past simple en azul, los conectores (before, after, by the time, when) y already / just / never en naranja, y la negación en rojo. Cada diapositiva tiene un recuadro REMEMBER con el significado y la diferencia clave. Pregunta de arranque: "What had you done before you came to school this morning?"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El past perfect es "el pasado del pasado". Lo usamos cuando contamos algo en pasado y queremos dejar claro que otra acción ocurrió todavía antes. En la línea del tiempo: 1 = la película empezó (past perfect), 2 = yo llegué (past simple). En castellano equivale a "había + participio": había empezado, había terminado.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Forma: had + participio pasado (la tercera columna de los verbos irregulares; en los regulares, -ed). Had es igual para todos los sujetos y es el ayudante, así que para preguntar lo ponemos delante del sujeto y para negar le añadimos n’t; no se usa did. La contracción I’d / she’d / they’d es muy habitual al hablar.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Una frase por sujeto. Fijaos en que había es igual para todos (I had, he had, they had). Varias frases muestran las dos acciones: la anterior en past perfect y la posterior en past simple. Ojo con "had just eaten": se traduce como "acabábamos de comer".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Negativa con hadn’t y pregunta con had delante del sujeto. La respuesta corta repite had: Yes, I had / No, I hadn’t. No se usa did en ningún momento: had ya es el ayudante (igual que was / were en el past continuous).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Preguntas de sí / no y Wh- questions en past perfect. El orden es siempre: (Wh-) + had + sujeto + participio. La respuesta corta usa had / hadn’t. Fijaos en que Tom → he en la respuesta.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Comparad las dos frases: solo cambia "started" por "had started", pero la historia es distinta. Con dos past simple las acciones van en orden (llegué → empezó). Con past perfect la película empezó antes de que yo llegara: llegué tarde. Preguntad: "¿Llegó a tiempo o tarde?".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Conectores que ayudan a ordenar las acciones. Before, after, when y by the time. "By the time" (para cuando) es muy típico con past perfect: indica que, cuando pasó una cosa, la otra ya había terminado. Recordad: solo la acción anterior va en past perfect.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Estas palabras se colocan entre had y el participio, igual que en el present perfect. Ojo con la traducción de "had just": acababa de (I had just sat down = me acababa de sentar). Ever se usa en preguntas (alguna vez); never en afirmativas con sentido negativo.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Una pequeña historia para ver los dos tiempos juntos. Leedla en voz alta y pedid a los alumnos que señalen qué acciones pasaron antes (past perfect, en morado). Después, que escriban su propia "terrible morning" de cuatro o cinco frases.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Errores de forma: usar la segunda columna en vez del participio (had went) y meter did / didn’t junto a had. Recordad: had es el ayudante, igual que was / were.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Errores de uso: confundir had con has (present perfect), no marcar la acción anterior con by the time, poner las dos acciones en past perfect y contestar con did.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Repaso final. Actividad de salida: cada alumno completa "When I got home yesterday, …" con una acción en past perfect (my parents had already…, I had forgotten…).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49640" y="4901184"/>
            <a:ext cx="365760" cy="20116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A5568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49640" y="4901184"/>
            <a:ext cx="365760" cy="20116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A5568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B2A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77240" y="8686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spc="600" kern="0" dirty="0">
                <a:solidFill>
                  <a:srgbClr val="F5C8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B1 · GRAMMAR</a:t>
            </a:r>
            <a:endParaRPr lang="en-US" sz="1600" dirty="0"/>
          </a:p>
        </p:txBody>
      </p:sp>
      <p:sp>
        <p:nvSpPr>
          <p:cNvPr id="3" name="Text 1"/>
          <p:cNvSpPr txBox="1"/>
          <p:nvPr/>
        </p:nvSpPr>
        <p:spPr>
          <a:xfrm>
            <a:off x="777240" y="1234440"/>
            <a:ext cx="475488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</a:t>
            </a:r>
            <a:endParaRPr lang="en-US" sz="5000" dirty="0"/>
          </a:p>
          <a:p>
            <a:pPr indent="0" marL="0">
              <a:buNone/>
            </a:pPr>
            <a:r>
              <a:rPr lang="en-US" sz="5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PERFECT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777240" y="3108960"/>
            <a:ext cx="3108960" cy="548640"/>
          </a:xfrm>
          <a:prstGeom prst="roundRect">
            <a:avLst>
              <a:gd name="adj" fmla="val 50000"/>
            </a:avLst>
          </a:prstGeom>
          <a:solidFill>
            <a:srgbClr val="F5C842"/>
          </a:solidFill>
          <a:ln>
            <a:solidFill>
              <a:srgbClr val="F5C84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past before the past</a:t>
            </a:r>
            <a:endParaRPr lang="en-US" sz="1500" dirty="0"/>
          </a:p>
        </p:txBody>
      </p:sp>
      <p:sp>
        <p:nvSpPr>
          <p:cNvPr id="5" name="Text 3"/>
          <p:cNvSpPr txBox="1"/>
          <p:nvPr/>
        </p:nvSpPr>
        <p:spPr>
          <a:xfrm>
            <a:off x="777240" y="3840480"/>
            <a:ext cx="5120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C9D2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had + past participle · before / after / by the time · already / just / never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 rot="-240000">
            <a:off x="5989320" y="868680"/>
            <a:ext cx="2103120" cy="603504"/>
          </a:xfrm>
          <a:prstGeom prst="roundRect">
            <a:avLst>
              <a:gd name="adj" fmla="val 18182"/>
            </a:avLst>
          </a:prstGeom>
          <a:solidFill>
            <a:srgbClr val="6741D9"/>
          </a:solidFill>
          <a:ln w="31750">
            <a:solidFill>
              <a:srgbClr val="FFFFFF"/>
            </a:solidFill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had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 rot="240000">
            <a:off x="6537960" y="1691640"/>
            <a:ext cx="2103120" cy="603504"/>
          </a:xfrm>
          <a:prstGeom prst="roundRect">
            <a:avLst>
              <a:gd name="adj" fmla="val 18182"/>
            </a:avLst>
          </a:prstGeom>
          <a:solidFill>
            <a:srgbClr val="0B7285"/>
          </a:solidFill>
          <a:ln w="31750">
            <a:solidFill>
              <a:srgbClr val="FFFFFF"/>
            </a:solidFill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 participle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 rot="-180000">
            <a:off x="5989320" y="2514600"/>
            <a:ext cx="2103120" cy="603504"/>
          </a:xfrm>
          <a:prstGeom prst="roundRect">
            <a:avLst>
              <a:gd name="adj" fmla="val 18182"/>
            </a:avLst>
          </a:prstGeom>
          <a:solidFill>
            <a:srgbClr val="D9480F"/>
          </a:solidFill>
          <a:ln w="31750">
            <a:solidFill>
              <a:srgbClr val="FFFFFF"/>
            </a:solidFill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before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 rot="240000">
            <a:off x="6537960" y="3337560"/>
            <a:ext cx="2103120" cy="603504"/>
          </a:xfrm>
          <a:prstGeom prst="roundRect">
            <a:avLst>
              <a:gd name="adj" fmla="val 18182"/>
            </a:avLst>
          </a:prstGeom>
          <a:solidFill>
            <a:srgbClr val="1864AB"/>
          </a:solidFill>
          <a:ln w="31750">
            <a:solidFill>
              <a:srgbClr val="FFFFFF"/>
            </a:solidFill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already</a:t>
            </a:r>
            <a:endParaRPr lang="en-US" sz="2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818120" y="-1234440"/>
            <a:ext cx="2377440" cy="2377440"/>
          </a:xfrm>
          <a:prstGeom prst="ellipse">
            <a:avLst/>
          </a:prstGeom>
          <a:solidFill>
            <a:srgbClr val="0B7285">
              <a:alpha val="20000"/>
            </a:srgbClr>
          </a:solidFill>
          <a:ln w="12700">
            <a:solidFill>
              <a:srgbClr val="0B7285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1005840" y="4160520"/>
            <a:ext cx="1828800" cy="1828800"/>
          </a:xfrm>
          <a:prstGeom prst="ellipse">
            <a:avLst/>
          </a:prstGeom>
          <a:solidFill>
            <a:srgbClr val="2B8A3E">
              <a:alpha val="18000"/>
            </a:srgbClr>
          </a:solidFill>
          <a:ln w="12700">
            <a:solidFill>
              <a:srgbClr val="2B8A3E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 rot="-90000">
            <a:off x="411480" y="182880"/>
            <a:ext cx="3931920" cy="566928"/>
          </a:xfrm>
          <a:prstGeom prst="roundRect">
            <a:avLst>
              <a:gd name="adj" fmla="val 19355"/>
            </a:avLst>
          </a:prstGeom>
          <a:solidFill>
            <a:srgbClr val="0B7285"/>
          </a:solidFill>
          <a:ln>
            <a:solidFill>
              <a:srgbClr val="0B7285"/>
            </a:solidFill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past before the past</a:t>
            </a:r>
            <a:endParaRPr lang="en-US" sz="2100" dirty="0"/>
          </a:p>
        </p:txBody>
      </p:sp>
      <p:sp>
        <p:nvSpPr>
          <p:cNvPr id="5" name="structure"/>
          <p:cNvSpPr/>
          <p:nvPr/>
        </p:nvSpPr>
        <p:spPr>
          <a:xfrm>
            <a:off x="4526280" y="164592"/>
            <a:ext cx="4160520" cy="640080"/>
          </a:xfrm>
          <a:prstGeom prst="roundRect">
            <a:avLst>
              <a:gd name="adj" fmla="val 17143"/>
            </a:avLst>
          </a:prstGeom>
          <a:solidFill>
            <a:srgbClr val="FFFFFF"/>
          </a:solidFill>
          <a:ln w="25400">
            <a:solidFill>
              <a:srgbClr val="0B7285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4663440" y="73152"/>
            <a:ext cx="960120" cy="201168"/>
          </a:xfrm>
          <a:prstGeom prst="roundRect">
            <a:avLst>
              <a:gd name="adj" fmla="val 22727"/>
            </a:avLst>
          </a:prstGeom>
          <a:solidFill>
            <a:srgbClr val="0B7285"/>
          </a:solidFill>
          <a:ln>
            <a:solidFill>
              <a:srgbClr val="0B7285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STRUCTURE</a:t>
            </a:r>
            <a:endParaRPr lang="en-US" sz="800" dirty="0"/>
          </a:p>
        </p:txBody>
      </p:sp>
      <p:sp>
        <p:nvSpPr>
          <p:cNvPr id="7" name="Text 5"/>
          <p:cNvSpPr txBox="1"/>
          <p:nvPr/>
        </p:nvSpPr>
        <p:spPr>
          <a:xfrm>
            <a:off x="4681728" y="237744"/>
            <a:ext cx="391363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had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</a:t>
            </a:r>
            <a:pPr algn="l" indent="0" marL="0">
              <a:buNone/>
            </a:pPr>
            <a:r>
              <a:rPr lang="en-US" sz="12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past participle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the earlier action</a:t>
            </a:r>
            <a:endParaRPr lang="en-US" sz="1200" dirty="0"/>
          </a:p>
          <a:p>
            <a:pPr algn="l" indent="0" marL="0">
              <a:buNone/>
            </a:pPr>
            <a:r>
              <a:rPr lang="en-US" sz="12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past simple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the later action</a:t>
            </a:r>
            <a:endParaRPr lang="en-US" sz="1200" dirty="0"/>
          </a:p>
        </p:txBody>
      </p:sp>
      <p:sp>
        <p:nvSpPr>
          <p:cNvPr id="8" name="tl"/>
          <p:cNvSpPr/>
          <p:nvPr/>
        </p:nvSpPr>
        <p:spPr>
          <a:xfrm>
            <a:off x="411480" y="932688"/>
            <a:ext cx="8321040" cy="1874520"/>
          </a:xfrm>
          <a:prstGeom prst="roundRect">
            <a:avLst>
              <a:gd name="adj" fmla="val 6829"/>
            </a:avLst>
          </a:prstGeom>
          <a:solidFill>
            <a:srgbClr val="C5F6FA"/>
          </a:solidFill>
          <a:ln w="12700">
            <a:solidFill>
              <a:srgbClr val="C5F6F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731520" y="2103120"/>
            <a:ext cx="7680960" cy="0"/>
          </a:xfrm>
          <a:prstGeom prst="line">
            <a:avLst/>
          </a:prstGeom>
          <a:noFill/>
          <a:ln w="19050">
            <a:solidFill>
              <a:srgbClr val="4A5568"/>
            </a:solidFill>
            <a:prstDash val="solid"/>
            <a:tailEnd type="triangle"/>
          </a:ln>
        </p:spPr>
      </p:sp>
      <p:sp>
        <p:nvSpPr>
          <p:cNvPr id="10" name="Text 8"/>
          <p:cNvSpPr txBox="1"/>
          <p:nvPr/>
        </p:nvSpPr>
        <p:spPr>
          <a:xfrm>
            <a:off x="7863840" y="2157984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4A55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NOW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2679192" y="1947672"/>
            <a:ext cx="310896" cy="310896"/>
          </a:xfrm>
          <a:prstGeom prst="ellipse">
            <a:avLst/>
          </a:prstGeom>
          <a:solidFill>
            <a:srgbClr val="6741D9"/>
          </a:solidFill>
          <a:ln>
            <a:solidFill>
              <a:srgbClr val="6741D9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1828800" y="1417320"/>
            <a:ext cx="2011680" cy="402336"/>
          </a:xfrm>
          <a:prstGeom prst="roundRect">
            <a:avLst>
              <a:gd name="adj" fmla="val 22727"/>
            </a:avLst>
          </a:prstGeom>
          <a:solidFill>
            <a:srgbClr val="6741D9"/>
          </a:solidFill>
          <a:ln>
            <a:solidFill>
              <a:srgbClr val="6741D9"/>
            </a:solidFill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film started</a:t>
            </a:r>
            <a:endParaRPr lang="en-US" sz="1350" dirty="0"/>
          </a:p>
        </p:txBody>
      </p:sp>
      <p:sp>
        <p:nvSpPr>
          <p:cNvPr id="13" name="Text 11"/>
          <p:cNvSpPr txBox="1"/>
          <p:nvPr/>
        </p:nvSpPr>
        <p:spPr>
          <a:xfrm>
            <a:off x="1828800" y="2304288"/>
            <a:ext cx="2011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i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past perfect · 1º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5879592" y="1947672"/>
            <a:ext cx="310896" cy="310896"/>
          </a:xfrm>
          <a:prstGeom prst="ellipse">
            <a:avLst/>
          </a:prstGeom>
          <a:solidFill>
            <a:srgbClr val="1864AB"/>
          </a:solidFill>
          <a:ln>
            <a:solidFill>
              <a:srgbClr val="1864AB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5303520" y="1417320"/>
            <a:ext cx="1463040" cy="402336"/>
          </a:xfrm>
          <a:prstGeom prst="roundRect">
            <a:avLst>
              <a:gd name="adj" fmla="val 22727"/>
            </a:avLst>
          </a:prstGeom>
          <a:solidFill>
            <a:srgbClr val="1864AB"/>
          </a:solidFill>
          <a:ln>
            <a:solidFill>
              <a:srgbClr val="1864AB"/>
            </a:solidFill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arrived</a:t>
            </a:r>
            <a:endParaRPr lang="en-US" sz="1350" dirty="0"/>
          </a:p>
        </p:txBody>
      </p:sp>
      <p:sp>
        <p:nvSpPr>
          <p:cNvPr id="16" name="Text 14"/>
          <p:cNvSpPr txBox="1"/>
          <p:nvPr/>
        </p:nvSpPr>
        <p:spPr>
          <a:xfrm>
            <a:off x="5303520" y="2304288"/>
            <a:ext cx="1463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i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past simple · 2º</a:t>
            </a:r>
            <a:endParaRPr lang="en-US" sz="1100" dirty="0"/>
          </a:p>
        </p:txBody>
      </p:sp>
      <p:sp>
        <p:nvSpPr>
          <p:cNvPr id="17" name="sentence"/>
          <p:cNvSpPr/>
          <p:nvPr/>
        </p:nvSpPr>
        <p:spPr>
          <a:xfrm>
            <a:off x="411480" y="2926080"/>
            <a:ext cx="8321040" cy="1051560"/>
          </a:xfrm>
          <a:prstGeom prst="roundRect">
            <a:avLst>
              <a:gd name="adj" fmla="val 12174"/>
            </a:avLst>
          </a:prstGeom>
          <a:solidFill>
            <a:srgbClr val="FFF3BF"/>
          </a:solidFill>
          <a:ln w="12700">
            <a:solidFill>
              <a:srgbClr val="FFF3BF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18" name="Text 16"/>
          <p:cNvSpPr txBox="1"/>
          <p:nvPr/>
        </p:nvSpPr>
        <p:spPr>
          <a:xfrm>
            <a:off x="685800" y="2971800"/>
            <a:ext cx="78638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I </a:t>
            </a:r>
            <a:pPr algn="ctr" indent="0" marL="0">
              <a:buNone/>
            </a:pPr>
            <a:r>
              <a:rPr lang="en-US" sz="20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arrived</a:t>
            </a:r>
            <a:pPr algn="ctr" indent="0" marL="0">
              <a:buNone/>
            </a:pPr>
            <a:r>
              <a:rPr lang="en-US" sz="20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at the cinema, the film </a:t>
            </a:r>
            <a:pPr algn="ctr" indent="0" marL="0">
              <a:buNone/>
            </a:pPr>
            <a:r>
              <a:rPr lang="en-US" sz="20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had</a:t>
            </a:r>
            <a:pPr algn="ctr" indent="0" marL="0">
              <a:buNone/>
            </a:pPr>
            <a:r>
              <a:rPr lang="en-US" sz="20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algn="ctr" indent="0" marL="0">
              <a:buNone/>
            </a:pPr>
            <a:r>
              <a:rPr lang="en-US" sz="20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started</a:t>
            </a:r>
            <a:pPr algn="ctr" indent="0" marL="0">
              <a:buNone/>
            </a:pPr>
            <a:r>
              <a:rPr lang="en-US" sz="20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2000" dirty="0"/>
          </a:p>
          <a:p>
            <a:pPr algn="ctr" indent="0" marL="0">
              <a:buNone/>
            </a:pPr>
            <a:r>
              <a:rPr lang="en-US" sz="150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Cuando llegué al cine, la película ya había empezado.</a:t>
            </a:r>
            <a:endParaRPr lang="en-US" sz="2000" dirty="0"/>
          </a:p>
        </p:txBody>
      </p:sp>
      <p:sp>
        <p:nvSpPr>
          <p:cNvPr id="19" name="remember"/>
          <p:cNvSpPr/>
          <p:nvPr/>
        </p:nvSpPr>
        <p:spPr>
          <a:xfrm>
            <a:off x="411480" y="4114800"/>
            <a:ext cx="8321040" cy="731520"/>
          </a:xfrm>
          <a:prstGeom prst="roundRect">
            <a:avLst>
              <a:gd name="adj" fmla="val 17500"/>
            </a:avLst>
          </a:prstGeom>
          <a:solidFill>
            <a:srgbClr val="FFEC99"/>
          </a:solidFill>
          <a:ln w="12700">
            <a:solidFill>
              <a:srgbClr val="FFEC99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20" name="Text 18"/>
          <p:cNvSpPr/>
          <p:nvPr/>
        </p:nvSpPr>
        <p:spPr>
          <a:xfrm>
            <a:off x="566928" y="4261104"/>
            <a:ext cx="438912" cy="438912"/>
          </a:xfrm>
          <a:prstGeom prst="ellipse">
            <a:avLst/>
          </a:prstGeom>
          <a:solidFill>
            <a:srgbClr val="D9480F"/>
          </a:solidFill>
          <a:ln>
            <a:solidFill>
              <a:srgbClr val="D9480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!</a:t>
            </a:r>
            <a:endParaRPr lang="en-US" sz="2000" dirty="0"/>
          </a:p>
        </p:txBody>
      </p:sp>
      <p:sp>
        <p:nvSpPr>
          <p:cNvPr id="21" name="Text 19"/>
          <p:cNvSpPr txBox="1"/>
          <p:nvPr/>
        </p:nvSpPr>
        <p:spPr>
          <a:xfrm>
            <a:off x="1143000" y="4142232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200" kern="0" dirty="0">
                <a:solidFill>
                  <a:srgbClr val="A352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REMEMBER</a:t>
            </a:r>
            <a:endParaRPr lang="en-US" sz="800" dirty="0"/>
          </a:p>
        </p:txBody>
      </p:sp>
      <p:sp>
        <p:nvSpPr>
          <p:cNvPr id="22" name="Text 20"/>
          <p:cNvSpPr txBox="1"/>
          <p:nvPr/>
        </p:nvSpPr>
        <p:spPr>
          <a:xfrm>
            <a:off x="1143000" y="4315968"/>
            <a:ext cx="7498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past perfect</a:t>
            </a:r>
            <a:pPr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había + participio (había empezado) → la acción que pasó ANTES de otra acción pasada</a:t>
            </a:r>
            <a:endParaRPr lang="en-US" sz="1350" dirty="0"/>
          </a:p>
          <a:p>
            <a:pPr indent="0" marL="0">
              <a:buNone/>
            </a:pPr>
            <a:r>
              <a:rPr lang="en-US" sz="1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≠ </a:t>
            </a:r>
            <a:pPr indent="0" marL="0">
              <a:buNone/>
            </a:pPr>
            <a:r>
              <a:rPr lang="en-US" sz="1200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past simple</a:t>
            </a:r>
            <a:pPr indent="0" marL="0">
              <a:buNone/>
            </a:pPr>
            <a:r>
              <a:rPr lang="en-US" sz="1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la acción más reciente (llegué). Primero → </a:t>
            </a:r>
            <a:pPr indent="0" marL="0">
              <a:buNone/>
            </a:pPr>
            <a:r>
              <a:rPr lang="en-US" sz="1200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had</a:t>
            </a:r>
            <a:pPr indent="0" marL="0">
              <a:buNone/>
            </a:pPr>
            <a:r>
              <a:rPr lang="en-US" sz="1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200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started</a:t>
            </a:r>
            <a:pPr indent="0" marL="0">
              <a:buNone/>
            </a:pPr>
            <a:r>
              <a:rPr lang="en-US" sz="1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; después → </a:t>
            </a:r>
            <a:pPr indent="0" marL="0">
              <a:buNone/>
            </a:pPr>
            <a:r>
              <a:rPr lang="en-US" sz="1200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arrived</a:t>
            </a:r>
            <a:pPr indent="0" marL="0">
              <a:buNone/>
            </a:pPr>
            <a:r>
              <a:rPr lang="en-US" sz="1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3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49640" y="4901184"/>
            <a:ext cx="365760" cy="20116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A5568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818120" y="-1234440"/>
            <a:ext cx="2377440" cy="2377440"/>
          </a:xfrm>
          <a:prstGeom prst="ellipse">
            <a:avLst/>
          </a:prstGeom>
          <a:solidFill>
            <a:srgbClr val="6741D9">
              <a:alpha val="20000"/>
            </a:srgbClr>
          </a:solidFill>
          <a:ln w="12700">
            <a:solidFill>
              <a:srgbClr val="6741D9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1005840" y="4160520"/>
            <a:ext cx="1828800" cy="1828800"/>
          </a:xfrm>
          <a:prstGeom prst="ellipse">
            <a:avLst/>
          </a:prstGeom>
          <a:solidFill>
            <a:srgbClr val="1864AB">
              <a:alpha val="18000"/>
            </a:srgbClr>
          </a:solidFill>
          <a:ln w="12700">
            <a:solidFill>
              <a:srgbClr val="1864AB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 rot="-90000">
            <a:off x="411480" y="182880"/>
            <a:ext cx="1288938" cy="566928"/>
          </a:xfrm>
          <a:prstGeom prst="roundRect">
            <a:avLst>
              <a:gd name="adj" fmla="val 19355"/>
            </a:avLst>
          </a:prstGeom>
          <a:solidFill>
            <a:srgbClr val="6741D9"/>
          </a:solidFill>
          <a:ln>
            <a:solidFill>
              <a:srgbClr val="6741D9"/>
            </a:solidFill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Form</a:t>
            </a:r>
            <a:endParaRPr lang="en-US" sz="2300" dirty="0"/>
          </a:p>
        </p:txBody>
      </p:sp>
      <p:sp>
        <p:nvSpPr>
          <p:cNvPr id="5" name="structure"/>
          <p:cNvSpPr/>
          <p:nvPr/>
        </p:nvSpPr>
        <p:spPr>
          <a:xfrm>
            <a:off x="4526280" y="164592"/>
            <a:ext cx="4160520" cy="640080"/>
          </a:xfrm>
          <a:prstGeom prst="roundRect">
            <a:avLst>
              <a:gd name="adj" fmla="val 17143"/>
            </a:avLst>
          </a:prstGeom>
          <a:solidFill>
            <a:srgbClr val="FFFFFF"/>
          </a:solidFill>
          <a:ln w="25400">
            <a:solidFill>
              <a:srgbClr val="6741D9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4663440" y="73152"/>
            <a:ext cx="960120" cy="201168"/>
          </a:xfrm>
          <a:prstGeom prst="roundRect">
            <a:avLst>
              <a:gd name="adj" fmla="val 22727"/>
            </a:avLst>
          </a:prstGeom>
          <a:solidFill>
            <a:srgbClr val="6741D9"/>
          </a:solidFill>
          <a:ln>
            <a:solidFill>
              <a:srgbClr val="6741D9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STRUCTURE</a:t>
            </a:r>
            <a:endParaRPr lang="en-US" sz="800" dirty="0"/>
          </a:p>
        </p:txBody>
      </p:sp>
      <p:sp>
        <p:nvSpPr>
          <p:cNvPr id="7" name="Text 5"/>
          <p:cNvSpPr txBox="1"/>
          <p:nvPr/>
        </p:nvSpPr>
        <p:spPr>
          <a:xfrm>
            <a:off x="4681728" y="237744"/>
            <a:ext cx="391363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 subject + </a:t>
            </a:r>
            <a:pPr algn="l" indent="0" marL="0">
              <a:buNone/>
            </a:pPr>
            <a:r>
              <a:rPr lang="en-US" sz="12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had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</a:t>
            </a:r>
            <a:pPr algn="l" indent="0" marL="0">
              <a:buNone/>
            </a:pPr>
            <a:r>
              <a:rPr lang="en-US" sz="12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past participle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– </a:t>
            </a:r>
            <a:pPr algn="l" indent="0" marL="0">
              <a:buNone/>
            </a:pPr>
            <a:r>
              <a:rPr lang="en-US" sz="12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had</a:t>
            </a:r>
            <a:pPr algn="l" indent="0" marL="0">
              <a:buNone/>
            </a:pPr>
            <a:r>
              <a:rPr lang="en-US" sz="1200" b="1" dirty="0">
                <a:solidFill>
                  <a:srgbClr val="C9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n’t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</a:t>
            </a:r>
            <a:pPr algn="l" indent="0" marL="0">
              <a:buNone/>
            </a:pPr>
            <a:r>
              <a:rPr lang="en-US" sz="12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participle</a:t>
            </a:r>
            <a:endParaRPr lang="en-US" sz="1200" dirty="0"/>
          </a:p>
          <a:p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 </a:t>
            </a:r>
            <a:pPr algn="l" indent="0" marL="0">
              <a:buNone/>
            </a:pPr>
            <a:r>
              <a:rPr lang="en-US" sz="12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Had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subject + </a:t>
            </a:r>
            <a:pPr algn="l" indent="0" marL="0">
              <a:buNone/>
            </a:pPr>
            <a:r>
              <a:rPr lang="en-US" sz="12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participle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…?  → </a:t>
            </a:r>
            <a:pPr algn="l" indent="0" marL="0">
              <a:buNone/>
            </a:pPr>
            <a:r>
              <a:rPr lang="en-US" sz="1200" b="1" dirty="0">
                <a:solidFill>
                  <a:srgbClr val="2B8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Yes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I </a:t>
            </a:r>
            <a:pPr algn="l" indent="0" marL="0">
              <a:buNone/>
            </a:pPr>
            <a:r>
              <a:rPr lang="en-US" sz="12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had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/ </a:t>
            </a:r>
            <a:pPr algn="l" indent="0" marL="0">
              <a:buNone/>
            </a:pPr>
            <a:r>
              <a:rPr lang="en-US" sz="1200" b="1" dirty="0">
                <a:solidFill>
                  <a:srgbClr val="C9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I </a:t>
            </a:r>
            <a:pPr algn="l" indent="0" marL="0">
              <a:buNone/>
            </a:pPr>
            <a:r>
              <a:rPr lang="en-US" sz="12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had</a:t>
            </a:r>
            <a:pPr algn="l" indent="0" marL="0">
              <a:buNone/>
            </a:pPr>
            <a:r>
              <a:rPr lang="en-US" sz="1200" b="1" dirty="0">
                <a:solidFill>
                  <a:srgbClr val="C9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n’t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200" dirty="0"/>
          </a:p>
        </p:txBody>
      </p:sp>
      <p:sp>
        <p:nvSpPr>
          <p:cNvPr id="8" name="forms"/>
          <p:cNvSpPr/>
          <p:nvPr/>
        </p:nvSpPr>
        <p:spPr>
          <a:xfrm>
            <a:off x="411480" y="932688"/>
            <a:ext cx="4572000" cy="3044952"/>
          </a:xfrm>
          <a:prstGeom prst="roundRect">
            <a:avLst>
              <a:gd name="adj" fmla="val 4204"/>
            </a:avLst>
          </a:prstGeom>
          <a:solidFill>
            <a:srgbClr val="E5DBFF"/>
          </a:solidFill>
          <a:ln w="12700">
            <a:solidFill>
              <a:srgbClr val="E5DBFF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 rot="-120000">
            <a:off x="594360" y="1033272"/>
            <a:ext cx="914400" cy="384048"/>
          </a:xfrm>
          <a:prstGeom prst="roundRect">
            <a:avLst>
              <a:gd name="adj" fmla="val 23810"/>
            </a:avLst>
          </a:prstGeom>
          <a:solidFill>
            <a:srgbClr val="6741D9"/>
          </a:solidFill>
          <a:ln>
            <a:solidFill>
              <a:srgbClr val="6741D9"/>
            </a:solidFill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FORM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1691640" y="1033272"/>
            <a:ext cx="3108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 había + participio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594360" y="1645920"/>
            <a:ext cx="329184" cy="329184"/>
          </a:xfrm>
          <a:prstGeom prst="ellipse">
            <a:avLst/>
          </a:prstGeom>
          <a:solidFill>
            <a:srgbClr val="2B8A3E"/>
          </a:solidFill>
          <a:ln>
            <a:solidFill>
              <a:srgbClr val="2B8A3E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</a:t>
            </a:r>
            <a:endParaRPr lang="en-US" sz="1400" dirty="0"/>
          </a:p>
        </p:txBody>
      </p:sp>
      <p:sp>
        <p:nvSpPr>
          <p:cNvPr id="12" name="Text 10"/>
          <p:cNvSpPr txBox="1"/>
          <p:nvPr/>
        </p:nvSpPr>
        <p:spPr>
          <a:xfrm>
            <a:off x="1051560" y="1554480"/>
            <a:ext cx="38404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She </a:t>
            </a:r>
            <a:pPr indent="0" marL="0">
              <a:buNone/>
            </a:pPr>
            <a:r>
              <a:rPr lang="en-US" sz="15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had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5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finished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her homework.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Había terminado los deberes.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594360" y="2231136"/>
            <a:ext cx="329184" cy="329184"/>
          </a:xfrm>
          <a:prstGeom prst="ellipse">
            <a:avLst/>
          </a:prstGeom>
          <a:solidFill>
            <a:srgbClr val="C92A2A"/>
          </a:solidFill>
          <a:ln>
            <a:solidFill>
              <a:srgbClr val="C92A2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–</a:t>
            </a:r>
            <a:endParaRPr lang="en-US" sz="1400" dirty="0"/>
          </a:p>
        </p:txBody>
      </p:sp>
      <p:sp>
        <p:nvSpPr>
          <p:cNvPr id="14" name="Text 12"/>
          <p:cNvSpPr txBox="1"/>
          <p:nvPr/>
        </p:nvSpPr>
        <p:spPr>
          <a:xfrm>
            <a:off x="1051560" y="2139696"/>
            <a:ext cx="38404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She </a:t>
            </a:r>
            <a:pPr indent="0" marL="0">
              <a:buNone/>
            </a:pPr>
            <a:r>
              <a:rPr lang="en-US" sz="15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had</a:t>
            </a:r>
            <a:pPr indent="0" marL="0">
              <a:buNone/>
            </a:pPr>
            <a:r>
              <a:rPr lang="en-US" sz="1500" b="1" dirty="0">
                <a:solidFill>
                  <a:srgbClr val="C9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n’t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5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finished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her homework.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había terminado los deberes.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594360" y="2816352"/>
            <a:ext cx="329184" cy="329184"/>
          </a:xfrm>
          <a:prstGeom prst="ellipse">
            <a:avLst/>
          </a:prstGeom>
          <a:solidFill>
            <a:srgbClr val="1B2A4A"/>
          </a:solidFill>
          <a:ln>
            <a:solidFill>
              <a:srgbClr val="1B2A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?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1051560" y="2724912"/>
            <a:ext cx="38404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Had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she </a:t>
            </a:r>
            <a:pPr indent="0" marL="0">
              <a:buNone/>
            </a:pPr>
            <a:r>
              <a:rPr lang="en-US" sz="15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finished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her homework?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¿Había terminado los deberes?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594360" y="3401568"/>
            <a:ext cx="329184" cy="329184"/>
          </a:xfrm>
          <a:prstGeom prst="ellipse">
            <a:avLst/>
          </a:prstGeom>
          <a:solidFill>
            <a:srgbClr val="2B8A3E"/>
          </a:solidFill>
          <a:ln>
            <a:solidFill>
              <a:srgbClr val="2B8A3E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8" name="Text 16"/>
          <p:cNvSpPr txBox="1"/>
          <p:nvPr/>
        </p:nvSpPr>
        <p:spPr>
          <a:xfrm>
            <a:off x="1051560" y="3310128"/>
            <a:ext cx="38404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B8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Yes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she </a:t>
            </a:r>
            <a:pPr indent="0" marL="0">
              <a:buNone/>
            </a:pPr>
            <a:r>
              <a:rPr lang="en-US" sz="15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had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 ·  </a:t>
            </a:r>
            <a:pPr indent="0" marL="0">
              <a:buNone/>
            </a:pPr>
            <a:r>
              <a:rPr lang="en-US" sz="1500" b="1" dirty="0">
                <a:solidFill>
                  <a:srgbClr val="C9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she </a:t>
            </a:r>
            <a:pPr indent="0" marL="0">
              <a:buNone/>
            </a:pPr>
            <a:r>
              <a:rPr lang="en-US" sz="15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had</a:t>
            </a:r>
            <a:pPr indent="0" marL="0">
              <a:buNone/>
            </a:pPr>
            <a:r>
              <a:rPr lang="en-US" sz="1500" b="1" dirty="0">
                <a:solidFill>
                  <a:srgbClr val="C9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n’t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Sí. · No.</a:t>
            </a:r>
            <a:endParaRPr lang="en-US" sz="1500" dirty="0"/>
          </a:p>
        </p:txBody>
      </p:sp>
      <p:sp>
        <p:nvSpPr>
          <p:cNvPr id="19" name="participles"/>
          <p:cNvSpPr/>
          <p:nvPr/>
        </p:nvSpPr>
        <p:spPr>
          <a:xfrm>
            <a:off x="5074920" y="932688"/>
            <a:ext cx="3657600" cy="3044952"/>
          </a:xfrm>
          <a:prstGeom prst="roundRect">
            <a:avLst>
              <a:gd name="adj" fmla="val 4204"/>
            </a:avLst>
          </a:prstGeom>
          <a:solidFill>
            <a:srgbClr val="FFF3BF"/>
          </a:solidFill>
          <a:ln w="12700">
            <a:solidFill>
              <a:srgbClr val="FFF3BF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20" name="Text 18"/>
          <p:cNvSpPr/>
          <p:nvPr/>
        </p:nvSpPr>
        <p:spPr>
          <a:xfrm rot="-120000">
            <a:off x="5257800" y="1033272"/>
            <a:ext cx="1097280" cy="384048"/>
          </a:xfrm>
          <a:prstGeom prst="roundRect">
            <a:avLst>
              <a:gd name="adj" fmla="val 23810"/>
            </a:avLst>
          </a:prstGeom>
          <a:solidFill>
            <a:srgbClr val="0B7285"/>
          </a:solidFill>
          <a:ln>
            <a:solidFill>
              <a:srgbClr val="0B7285"/>
            </a:solidFill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regular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 rot="120000">
            <a:off x="6995160" y="1033272"/>
            <a:ext cx="1188720" cy="384048"/>
          </a:xfrm>
          <a:prstGeom prst="roundRect">
            <a:avLst>
              <a:gd name="adj" fmla="val 23810"/>
            </a:avLst>
          </a:prstGeom>
          <a:solidFill>
            <a:srgbClr val="A35200"/>
          </a:solidFill>
          <a:ln>
            <a:solidFill>
              <a:srgbClr val="A35200"/>
            </a:solidFill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irregular</a:t>
            </a:r>
            <a:endParaRPr lang="en-US" sz="1300" dirty="0"/>
          </a:p>
        </p:txBody>
      </p:sp>
      <p:sp>
        <p:nvSpPr>
          <p:cNvPr id="22" name="Text 20"/>
          <p:cNvSpPr txBox="1"/>
          <p:nvPr/>
        </p:nvSpPr>
        <p:spPr>
          <a:xfrm>
            <a:off x="5303520" y="1536192"/>
            <a:ext cx="169164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800"/>
              </a:spcAft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finish → </a:t>
            </a:r>
            <a:pPr indent="0" marL="0">
              <a:spcAft>
                <a:spcPts val="800"/>
              </a:spcAft>
              <a:buNone/>
            </a:pPr>
            <a:r>
              <a:rPr lang="en-US" sz="15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finished</a:t>
            </a:r>
            <a:endParaRPr lang="en-US" sz="15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 → </a:t>
            </a:r>
            <a:pPr indent="0" marL="0">
              <a:spcAft>
                <a:spcPts val="800"/>
              </a:spcAft>
              <a:buNone/>
            </a:pPr>
            <a:r>
              <a:rPr lang="en-US" sz="15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started</a:t>
            </a:r>
            <a:endParaRPr lang="en-US" sz="15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stop → </a:t>
            </a:r>
            <a:pPr indent="0" marL="0">
              <a:spcAft>
                <a:spcPts val="800"/>
              </a:spcAft>
              <a:buNone/>
            </a:pPr>
            <a:r>
              <a:rPr lang="en-US" sz="15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stopped</a:t>
            </a:r>
            <a:endParaRPr lang="en-US" sz="1500" dirty="0"/>
          </a:p>
        </p:txBody>
      </p:sp>
      <p:sp>
        <p:nvSpPr>
          <p:cNvPr id="23" name="Text 21"/>
          <p:cNvSpPr txBox="1"/>
          <p:nvPr/>
        </p:nvSpPr>
        <p:spPr>
          <a:xfrm>
            <a:off x="7040880" y="1536192"/>
            <a:ext cx="160020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800"/>
              </a:spcAft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 → </a:t>
            </a:r>
            <a:pPr indent="0" marL="0">
              <a:spcAft>
                <a:spcPts val="800"/>
              </a:spcAft>
              <a:buNone/>
            </a:pPr>
            <a:r>
              <a:rPr lang="en-US" sz="15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gone</a:t>
            </a:r>
            <a:endParaRPr lang="en-US" sz="15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eat → </a:t>
            </a:r>
            <a:pPr indent="0" marL="0">
              <a:spcAft>
                <a:spcPts val="800"/>
              </a:spcAft>
              <a:buNone/>
            </a:pPr>
            <a:r>
              <a:rPr lang="en-US" sz="15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eaten</a:t>
            </a:r>
            <a:endParaRPr lang="en-US" sz="15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see → </a:t>
            </a:r>
            <a:pPr indent="0" marL="0">
              <a:spcAft>
                <a:spcPts val="800"/>
              </a:spcAft>
              <a:buNone/>
            </a:pPr>
            <a:r>
              <a:rPr lang="en-US" sz="15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seen</a:t>
            </a:r>
            <a:endParaRPr lang="en-US" sz="1500" dirty="0"/>
          </a:p>
        </p:txBody>
      </p:sp>
      <p:sp>
        <p:nvSpPr>
          <p:cNvPr id="24" name="Shape 22"/>
          <p:cNvSpPr/>
          <p:nvPr/>
        </p:nvSpPr>
        <p:spPr>
          <a:xfrm>
            <a:off x="5212080" y="2971800"/>
            <a:ext cx="3383280" cy="868680"/>
          </a:xfrm>
          <a:prstGeom prst="roundRect">
            <a:avLst>
              <a:gd name="adj" fmla="val 842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5349240" y="2999232"/>
            <a:ext cx="3154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irregular: 3ª columna  ·  </a:t>
            </a:r>
            <a:pPr indent="0" marL="0">
              <a:buNone/>
            </a:pPr>
            <a:r>
              <a:rPr lang="en-US" sz="13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I’d</a:t>
            </a:r>
            <a:pPr indent="0" marL="0">
              <a:buNone/>
            </a:pPr>
            <a:r>
              <a:rPr lang="en-US" sz="13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I </a:t>
            </a:r>
            <a:pPr indent="0" marL="0">
              <a:buNone/>
            </a:pPr>
            <a:r>
              <a:rPr lang="en-US" sz="13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had</a:t>
            </a:r>
            <a:pPr indent="0" marL="0">
              <a:buNone/>
            </a:pPr>
            <a:endParaRPr lang="en-US" sz="1300" dirty="0"/>
          </a:p>
          <a:p>
            <a:pPr indent="0" marL="0">
              <a:buNone/>
            </a:pPr>
            <a:r>
              <a:rPr lang="en-US" sz="11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had es igual para todos los sujetos</a:t>
            </a:r>
            <a:endParaRPr lang="en-US" sz="1300" dirty="0"/>
          </a:p>
        </p:txBody>
      </p:sp>
      <p:sp>
        <p:nvSpPr>
          <p:cNvPr id="26" name="remember"/>
          <p:cNvSpPr/>
          <p:nvPr/>
        </p:nvSpPr>
        <p:spPr>
          <a:xfrm>
            <a:off x="411480" y="4114800"/>
            <a:ext cx="8321040" cy="731520"/>
          </a:xfrm>
          <a:prstGeom prst="roundRect">
            <a:avLst>
              <a:gd name="adj" fmla="val 17500"/>
            </a:avLst>
          </a:prstGeom>
          <a:solidFill>
            <a:srgbClr val="FFEC99"/>
          </a:solidFill>
          <a:ln w="12700">
            <a:solidFill>
              <a:srgbClr val="FFEC99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27" name="Text 25"/>
          <p:cNvSpPr/>
          <p:nvPr/>
        </p:nvSpPr>
        <p:spPr>
          <a:xfrm>
            <a:off x="566928" y="4261104"/>
            <a:ext cx="438912" cy="438912"/>
          </a:xfrm>
          <a:prstGeom prst="ellipse">
            <a:avLst/>
          </a:prstGeom>
          <a:solidFill>
            <a:srgbClr val="D9480F"/>
          </a:solidFill>
          <a:ln>
            <a:solidFill>
              <a:srgbClr val="D9480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!</a:t>
            </a:r>
            <a:endParaRPr lang="en-US" sz="2000" dirty="0"/>
          </a:p>
        </p:txBody>
      </p:sp>
      <p:sp>
        <p:nvSpPr>
          <p:cNvPr id="28" name="Text 26"/>
          <p:cNvSpPr txBox="1"/>
          <p:nvPr/>
        </p:nvSpPr>
        <p:spPr>
          <a:xfrm>
            <a:off x="1143000" y="4142232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200" kern="0" dirty="0">
                <a:solidFill>
                  <a:srgbClr val="A352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REMEMBER</a:t>
            </a:r>
            <a:endParaRPr lang="en-US" sz="800" dirty="0"/>
          </a:p>
        </p:txBody>
      </p:sp>
      <p:sp>
        <p:nvSpPr>
          <p:cNvPr id="29" name="Text 27"/>
          <p:cNvSpPr txBox="1"/>
          <p:nvPr/>
        </p:nvSpPr>
        <p:spPr>
          <a:xfrm>
            <a:off x="1143000" y="4315968"/>
            <a:ext cx="7498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had</a:t>
            </a:r>
            <a:pPr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</a:t>
            </a:r>
            <a:pPr indent="0" marL="0">
              <a:buNone/>
            </a:pPr>
            <a:r>
              <a:rPr lang="en-US" sz="135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participio</a:t>
            </a:r>
            <a:pPr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había + participio → </a:t>
            </a:r>
            <a:pPr indent="0" marL="0">
              <a:buNone/>
            </a:pPr>
            <a:r>
              <a:rPr lang="en-US" sz="135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had</a:t>
            </a:r>
            <a:pPr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es el ayudante: pregunta y negativa sin </a:t>
            </a:r>
            <a:pPr indent="0" marL="0">
              <a:buNone/>
            </a:pPr>
            <a:r>
              <a:rPr lang="en-US" sz="1350" b="1" dirty="0">
                <a:solidFill>
                  <a:srgbClr val="A35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did</a:t>
            </a:r>
            <a:endParaRPr lang="en-US" sz="1350" dirty="0"/>
          </a:p>
          <a:p>
            <a:pPr indent="0" marL="0">
              <a:buNone/>
            </a:pPr>
            <a:r>
              <a:rPr lang="en-US" sz="1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Participio = 3ª columna de los irregulares: go → went → </a:t>
            </a:r>
            <a:pPr indent="0" marL="0">
              <a:buNone/>
            </a:pPr>
            <a:r>
              <a:rPr lang="en-US" sz="1200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gone</a:t>
            </a:r>
            <a:pPr indent="0" marL="0">
              <a:buNone/>
            </a:pPr>
            <a:r>
              <a:rPr lang="en-US" sz="1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(✗ had went)</a:t>
            </a:r>
            <a:endParaRPr lang="en-US" sz="13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49640" y="4901184"/>
            <a:ext cx="365760" cy="20116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A5568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818120" y="-1234440"/>
            <a:ext cx="2377440" cy="2377440"/>
          </a:xfrm>
          <a:prstGeom prst="ellipse">
            <a:avLst/>
          </a:prstGeom>
          <a:solidFill>
            <a:srgbClr val="6741D9">
              <a:alpha val="20000"/>
            </a:srgbClr>
          </a:solidFill>
          <a:ln w="12700">
            <a:solidFill>
              <a:srgbClr val="6741D9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1005840" y="4160520"/>
            <a:ext cx="1828800" cy="1828800"/>
          </a:xfrm>
          <a:prstGeom prst="ellipse">
            <a:avLst/>
          </a:prstGeom>
          <a:solidFill>
            <a:srgbClr val="1864AB">
              <a:alpha val="18000"/>
            </a:srgbClr>
          </a:solidFill>
          <a:ln w="12700">
            <a:solidFill>
              <a:srgbClr val="1864AB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 rot="-90000">
            <a:off x="411480" y="182880"/>
            <a:ext cx="2584460" cy="566928"/>
          </a:xfrm>
          <a:prstGeom prst="roundRect">
            <a:avLst>
              <a:gd name="adj" fmla="val 19355"/>
            </a:avLst>
          </a:prstGeom>
          <a:solidFill>
            <a:srgbClr val="6741D9"/>
          </a:solidFill>
          <a:ln>
            <a:solidFill>
              <a:srgbClr val="6741D9"/>
            </a:solidFill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Affirmative</a:t>
            </a:r>
            <a:endParaRPr lang="en-US" sz="2300" dirty="0"/>
          </a:p>
        </p:txBody>
      </p:sp>
      <p:sp>
        <p:nvSpPr>
          <p:cNvPr id="5" name="structure"/>
          <p:cNvSpPr/>
          <p:nvPr/>
        </p:nvSpPr>
        <p:spPr>
          <a:xfrm>
            <a:off x="4526280" y="164592"/>
            <a:ext cx="4160520" cy="640080"/>
          </a:xfrm>
          <a:prstGeom prst="roundRect">
            <a:avLst>
              <a:gd name="adj" fmla="val 17143"/>
            </a:avLst>
          </a:prstGeom>
          <a:solidFill>
            <a:srgbClr val="FFFFFF"/>
          </a:solidFill>
          <a:ln w="25400">
            <a:solidFill>
              <a:srgbClr val="6741D9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4663440" y="73152"/>
            <a:ext cx="960120" cy="201168"/>
          </a:xfrm>
          <a:prstGeom prst="roundRect">
            <a:avLst>
              <a:gd name="adj" fmla="val 22727"/>
            </a:avLst>
          </a:prstGeom>
          <a:solidFill>
            <a:srgbClr val="6741D9"/>
          </a:solidFill>
          <a:ln>
            <a:solidFill>
              <a:srgbClr val="6741D9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STRUCTURE</a:t>
            </a:r>
            <a:endParaRPr lang="en-US" sz="800" dirty="0"/>
          </a:p>
        </p:txBody>
      </p:sp>
      <p:sp>
        <p:nvSpPr>
          <p:cNvPr id="7" name="Text 5"/>
          <p:cNvSpPr txBox="1"/>
          <p:nvPr/>
        </p:nvSpPr>
        <p:spPr>
          <a:xfrm>
            <a:off x="4681728" y="237744"/>
            <a:ext cx="391363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subject + </a:t>
            </a:r>
            <a:pPr algn="l" indent="0" marL="0">
              <a:buNone/>
            </a:pPr>
            <a:r>
              <a:rPr lang="en-US" sz="12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had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</a:t>
            </a:r>
            <a:pPr algn="l" indent="0" marL="0">
              <a:buNone/>
            </a:pPr>
            <a:r>
              <a:rPr lang="en-US" sz="12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past participle</a:t>
            </a:r>
            <a:endParaRPr lang="en-US" sz="1200" dirty="0"/>
          </a:p>
          <a:p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I’d = I had · she’d = she had · they’d = they had</a:t>
            </a:r>
            <a:endParaRPr lang="en-US" sz="1200" dirty="0"/>
          </a:p>
        </p:txBody>
      </p:sp>
      <p:sp>
        <p:nvSpPr>
          <p:cNvPr id="8" name="row0"/>
          <p:cNvSpPr/>
          <p:nvPr/>
        </p:nvSpPr>
        <p:spPr>
          <a:xfrm>
            <a:off x="411480" y="896112"/>
            <a:ext cx="6035040" cy="493776"/>
          </a:xfrm>
          <a:prstGeom prst="roundRect">
            <a:avLst>
              <a:gd name="adj" fmla="val 25926"/>
            </a:avLst>
          </a:prstGeom>
          <a:solidFill>
            <a:srgbClr val="FFE3E3"/>
          </a:solidFill>
          <a:ln w="12700">
            <a:solidFill>
              <a:srgbClr val="FFE3E3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02920" y="973836"/>
            <a:ext cx="713232" cy="338328"/>
          </a:xfrm>
          <a:prstGeom prst="roundRect">
            <a:avLst>
              <a:gd name="adj" fmla="val 21622"/>
            </a:avLst>
          </a:prstGeom>
          <a:solidFill>
            <a:srgbClr val="C92A2A"/>
          </a:solidFill>
          <a:ln>
            <a:solidFill>
              <a:srgbClr val="C92A2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1371600" y="905256"/>
            <a:ext cx="49834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</a:t>
            </a:r>
            <a:pPr indent="0" marL="0">
              <a:buNone/>
            </a:pPr>
            <a:r>
              <a:rPr lang="en-US" sz="15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had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5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finished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my homework before dinner.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Había terminado los deberes antes de cenar.</a:t>
            </a:r>
            <a:endParaRPr lang="en-US" sz="1500" dirty="0"/>
          </a:p>
        </p:txBody>
      </p:sp>
      <p:sp>
        <p:nvSpPr>
          <p:cNvPr id="11" name="row1"/>
          <p:cNvSpPr/>
          <p:nvPr/>
        </p:nvSpPr>
        <p:spPr>
          <a:xfrm>
            <a:off x="411480" y="1453896"/>
            <a:ext cx="6035040" cy="493776"/>
          </a:xfrm>
          <a:prstGeom prst="roundRect">
            <a:avLst>
              <a:gd name="adj" fmla="val 25926"/>
            </a:avLst>
          </a:prstGeom>
          <a:solidFill>
            <a:srgbClr val="FFE8CC"/>
          </a:solidFill>
          <a:ln w="12700">
            <a:solidFill>
              <a:srgbClr val="FFE8CC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02920" y="1531620"/>
            <a:ext cx="713232" cy="338328"/>
          </a:xfrm>
          <a:prstGeom prst="roundRect">
            <a:avLst>
              <a:gd name="adj" fmla="val 21622"/>
            </a:avLst>
          </a:prstGeom>
          <a:solidFill>
            <a:srgbClr val="D9480F"/>
          </a:solidFill>
          <a:ln>
            <a:solidFill>
              <a:srgbClr val="D9480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1371600" y="1463040"/>
            <a:ext cx="49834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</a:t>
            </a:r>
            <a:pPr indent="0" marL="0">
              <a:buNone/>
            </a:pPr>
            <a:r>
              <a:rPr lang="en-US" sz="15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had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5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already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5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left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when I called.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Ya te habías ido cuando llamé.</a:t>
            </a:r>
            <a:endParaRPr lang="en-US" sz="1500" dirty="0"/>
          </a:p>
        </p:txBody>
      </p:sp>
      <p:sp>
        <p:nvSpPr>
          <p:cNvPr id="14" name="row2"/>
          <p:cNvSpPr/>
          <p:nvPr/>
        </p:nvSpPr>
        <p:spPr>
          <a:xfrm>
            <a:off x="411480" y="2011680"/>
            <a:ext cx="6035040" cy="493776"/>
          </a:xfrm>
          <a:prstGeom prst="roundRect">
            <a:avLst>
              <a:gd name="adj" fmla="val 25926"/>
            </a:avLst>
          </a:prstGeom>
          <a:solidFill>
            <a:srgbClr val="FFF3BF"/>
          </a:solidFill>
          <a:ln w="12700">
            <a:solidFill>
              <a:srgbClr val="FFF3BF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02920" y="2089404"/>
            <a:ext cx="713232" cy="338328"/>
          </a:xfrm>
          <a:prstGeom prst="roundRect">
            <a:avLst>
              <a:gd name="adj" fmla="val 21622"/>
            </a:avLst>
          </a:prstGeom>
          <a:solidFill>
            <a:srgbClr val="A35200"/>
          </a:solidFill>
          <a:ln>
            <a:solidFill>
              <a:srgbClr val="A35200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1371600" y="2020824"/>
            <a:ext cx="49834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 </a:t>
            </a:r>
            <a:pPr indent="0" marL="0">
              <a:buNone/>
            </a:pPr>
            <a:r>
              <a:rPr lang="en-US" sz="15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had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5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never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5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seen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the sea before.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Nunca había visto el mar.</a:t>
            </a:r>
            <a:endParaRPr lang="en-US" sz="1500" dirty="0"/>
          </a:p>
        </p:txBody>
      </p:sp>
      <p:sp>
        <p:nvSpPr>
          <p:cNvPr id="17" name="row3"/>
          <p:cNvSpPr/>
          <p:nvPr/>
        </p:nvSpPr>
        <p:spPr>
          <a:xfrm>
            <a:off x="411480" y="2569464"/>
            <a:ext cx="6035040" cy="493776"/>
          </a:xfrm>
          <a:prstGeom prst="roundRect">
            <a:avLst>
              <a:gd name="adj" fmla="val 25926"/>
            </a:avLst>
          </a:prstGeom>
          <a:solidFill>
            <a:srgbClr val="D3F9D8"/>
          </a:solidFill>
          <a:ln w="12700">
            <a:solidFill>
              <a:srgbClr val="D3F9D8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502920" y="2647188"/>
            <a:ext cx="713232" cy="338328"/>
          </a:xfrm>
          <a:prstGeom prst="roundRect">
            <a:avLst>
              <a:gd name="adj" fmla="val 21622"/>
            </a:avLst>
          </a:prstGeom>
          <a:solidFill>
            <a:srgbClr val="2B8A3E"/>
          </a:solidFill>
          <a:ln>
            <a:solidFill>
              <a:srgbClr val="2B8A3E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</a:t>
            </a:r>
            <a:endParaRPr lang="en-US" sz="1400" dirty="0"/>
          </a:p>
        </p:txBody>
      </p:sp>
      <p:sp>
        <p:nvSpPr>
          <p:cNvPr id="19" name="Text 17"/>
          <p:cNvSpPr txBox="1"/>
          <p:nvPr/>
        </p:nvSpPr>
        <p:spPr>
          <a:xfrm>
            <a:off x="1371600" y="2578608"/>
            <a:ext cx="49834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She </a:t>
            </a:r>
            <a:pPr indent="0" marL="0">
              <a:buNone/>
            </a:pPr>
            <a:r>
              <a:rPr lang="en-US" sz="15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had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5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lost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her keys, so she </a:t>
            </a:r>
            <a:pPr indent="0" marL="0">
              <a:buNone/>
            </a:pPr>
            <a:r>
              <a:rPr lang="en-US" sz="15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couldn’t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get in.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Había perdido las llaves, así que no podía entrar.</a:t>
            </a:r>
            <a:endParaRPr lang="en-US" sz="1500" dirty="0"/>
          </a:p>
        </p:txBody>
      </p:sp>
      <p:sp>
        <p:nvSpPr>
          <p:cNvPr id="20" name="row4"/>
          <p:cNvSpPr/>
          <p:nvPr/>
        </p:nvSpPr>
        <p:spPr>
          <a:xfrm>
            <a:off x="411480" y="3127248"/>
            <a:ext cx="6035040" cy="493776"/>
          </a:xfrm>
          <a:prstGeom prst="roundRect">
            <a:avLst>
              <a:gd name="adj" fmla="val 25926"/>
            </a:avLst>
          </a:prstGeom>
          <a:solidFill>
            <a:srgbClr val="C5F6FA"/>
          </a:solidFill>
          <a:ln w="12700">
            <a:solidFill>
              <a:srgbClr val="C5F6FA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02920" y="3204972"/>
            <a:ext cx="713232" cy="338328"/>
          </a:xfrm>
          <a:prstGeom prst="roundRect">
            <a:avLst>
              <a:gd name="adj" fmla="val 21622"/>
            </a:avLst>
          </a:prstGeom>
          <a:solidFill>
            <a:srgbClr val="0B7285"/>
          </a:solidFill>
          <a:ln>
            <a:solidFill>
              <a:srgbClr val="0B7285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</a:t>
            </a:r>
            <a:endParaRPr lang="en-US" sz="1400" dirty="0"/>
          </a:p>
        </p:txBody>
      </p:sp>
      <p:sp>
        <p:nvSpPr>
          <p:cNvPr id="22" name="Text 20"/>
          <p:cNvSpPr txBox="1"/>
          <p:nvPr/>
        </p:nvSpPr>
        <p:spPr>
          <a:xfrm>
            <a:off x="1371600" y="3136392"/>
            <a:ext cx="49834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</a:t>
            </a:r>
            <a:pPr indent="0" marL="0">
              <a:buNone/>
            </a:pPr>
            <a:r>
              <a:rPr lang="en-US" sz="15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had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5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stopped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raining when we </a:t>
            </a:r>
            <a:pPr indent="0" marL="0">
              <a:buNone/>
            </a:pPr>
            <a:r>
              <a:rPr lang="en-US" sz="15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went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out.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Había dejado de llover cuando salimos.</a:t>
            </a:r>
            <a:endParaRPr lang="en-US" sz="1500" dirty="0"/>
          </a:p>
        </p:txBody>
      </p:sp>
      <p:sp>
        <p:nvSpPr>
          <p:cNvPr id="23" name="row5"/>
          <p:cNvSpPr/>
          <p:nvPr/>
        </p:nvSpPr>
        <p:spPr>
          <a:xfrm>
            <a:off x="411480" y="3685032"/>
            <a:ext cx="6035040" cy="493776"/>
          </a:xfrm>
          <a:prstGeom prst="roundRect">
            <a:avLst>
              <a:gd name="adj" fmla="val 25926"/>
            </a:avLst>
          </a:prstGeom>
          <a:solidFill>
            <a:srgbClr val="D0EBFF"/>
          </a:solidFill>
          <a:ln w="12700">
            <a:solidFill>
              <a:srgbClr val="D0EBFF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502920" y="3762756"/>
            <a:ext cx="713232" cy="338328"/>
          </a:xfrm>
          <a:prstGeom prst="roundRect">
            <a:avLst>
              <a:gd name="adj" fmla="val 21622"/>
            </a:avLst>
          </a:prstGeom>
          <a:solidFill>
            <a:srgbClr val="1864AB"/>
          </a:solidFill>
          <a:ln>
            <a:solidFill>
              <a:srgbClr val="1864AB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</a:t>
            </a:r>
            <a:endParaRPr lang="en-US" sz="1400" dirty="0"/>
          </a:p>
        </p:txBody>
      </p:sp>
      <p:sp>
        <p:nvSpPr>
          <p:cNvPr id="25" name="Text 23"/>
          <p:cNvSpPr txBox="1"/>
          <p:nvPr/>
        </p:nvSpPr>
        <p:spPr>
          <a:xfrm>
            <a:off x="1371600" y="3694176"/>
            <a:ext cx="49834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</a:t>
            </a:r>
            <a:pPr indent="0" marL="0">
              <a:buNone/>
            </a:pPr>
            <a:r>
              <a:rPr lang="en-US" sz="15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had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5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just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5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eaten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when they </a:t>
            </a:r>
            <a:pPr indent="0" marL="0">
              <a:buNone/>
            </a:pPr>
            <a:r>
              <a:rPr lang="en-US" sz="15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arrived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Acabábamos de comer cuando llegaron.</a:t>
            </a:r>
            <a:endParaRPr lang="en-US" sz="1500" dirty="0"/>
          </a:p>
        </p:txBody>
      </p:sp>
      <p:sp>
        <p:nvSpPr>
          <p:cNvPr id="26" name="row6"/>
          <p:cNvSpPr/>
          <p:nvPr/>
        </p:nvSpPr>
        <p:spPr>
          <a:xfrm>
            <a:off x="411480" y="4242816"/>
            <a:ext cx="6035040" cy="493776"/>
          </a:xfrm>
          <a:prstGeom prst="roundRect">
            <a:avLst>
              <a:gd name="adj" fmla="val 25926"/>
            </a:avLst>
          </a:prstGeom>
          <a:solidFill>
            <a:srgbClr val="E5DBFF"/>
          </a:solidFill>
          <a:ln w="12700">
            <a:solidFill>
              <a:srgbClr val="E5DBFF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502920" y="4320540"/>
            <a:ext cx="713232" cy="338328"/>
          </a:xfrm>
          <a:prstGeom prst="roundRect">
            <a:avLst>
              <a:gd name="adj" fmla="val 21622"/>
            </a:avLst>
          </a:prstGeom>
          <a:solidFill>
            <a:srgbClr val="6741D9"/>
          </a:solidFill>
          <a:ln>
            <a:solidFill>
              <a:srgbClr val="6741D9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They</a:t>
            </a:r>
            <a:endParaRPr lang="en-US" sz="1400" dirty="0"/>
          </a:p>
        </p:txBody>
      </p:sp>
      <p:sp>
        <p:nvSpPr>
          <p:cNvPr id="28" name="Text 26"/>
          <p:cNvSpPr txBox="1"/>
          <p:nvPr/>
        </p:nvSpPr>
        <p:spPr>
          <a:xfrm>
            <a:off x="1371600" y="4251960"/>
            <a:ext cx="49834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They </a:t>
            </a:r>
            <a:pPr indent="0" marL="0">
              <a:buNone/>
            </a:pPr>
            <a:r>
              <a:rPr lang="en-US" sz="15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had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5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studied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English before they </a:t>
            </a:r>
            <a:pPr indent="0" marL="0">
              <a:buNone/>
            </a:pPr>
            <a:r>
              <a:rPr lang="en-US" sz="15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moved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to London.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Habían estudiado inglés antes de mudarse a Londres.</a:t>
            </a:r>
            <a:endParaRPr lang="en-US" sz="1500" dirty="0"/>
          </a:p>
        </p:txBody>
      </p:sp>
      <p:sp>
        <p:nvSpPr>
          <p:cNvPr id="29" name="rempanel"/>
          <p:cNvSpPr/>
          <p:nvPr/>
        </p:nvSpPr>
        <p:spPr>
          <a:xfrm>
            <a:off x="6629400" y="896112"/>
            <a:ext cx="2057400" cy="3913632"/>
          </a:xfrm>
          <a:prstGeom prst="roundRect">
            <a:avLst>
              <a:gd name="adj" fmla="val 6222"/>
            </a:avLst>
          </a:prstGeom>
          <a:solidFill>
            <a:srgbClr val="FFEC99"/>
          </a:solidFill>
          <a:ln w="12700">
            <a:solidFill>
              <a:srgbClr val="FFEC99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30" name="Text 28"/>
          <p:cNvSpPr/>
          <p:nvPr/>
        </p:nvSpPr>
        <p:spPr>
          <a:xfrm>
            <a:off x="6748272" y="987552"/>
            <a:ext cx="329184" cy="329184"/>
          </a:xfrm>
          <a:prstGeom prst="ellipse">
            <a:avLst/>
          </a:prstGeom>
          <a:solidFill>
            <a:srgbClr val="D9480F"/>
          </a:solidFill>
          <a:ln>
            <a:solidFill>
              <a:srgbClr val="D9480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!</a:t>
            </a:r>
            <a:endParaRPr lang="en-US" sz="1500" dirty="0"/>
          </a:p>
        </p:txBody>
      </p:sp>
      <p:sp>
        <p:nvSpPr>
          <p:cNvPr id="31" name="Text 29"/>
          <p:cNvSpPr txBox="1"/>
          <p:nvPr/>
        </p:nvSpPr>
        <p:spPr>
          <a:xfrm>
            <a:off x="7150608" y="987552"/>
            <a:ext cx="14630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A352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REMEMBER</a:t>
            </a:r>
            <a:endParaRPr lang="en-US" sz="1100" dirty="0"/>
          </a:p>
        </p:txBody>
      </p:sp>
      <p:sp>
        <p:nvSpPr>
          <p:cNvPr id="32" name="Text 30"/>
          <p:cNvSpPr txBox="1"/>
          <p:nvPr/>
        </p:nvSpPr>
        <p:spPr>
          <a:xfrm>
            <a:off x="6766560" y="1417320"/>
            <a:ext cx="1828800" cy="21854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had + participle</a:t>
            </a:r>
            <a:endParaRPr lang="en-US" sz="1700" dirty="0"/>
          </a:p>
          <a:p>
            <a:pPr indent="0" marL="0">
              <a:buNone/>
            </a:pPr>
            <a:r>
              <a:rPr lang="en-US" sz="13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 había + participio</a:t>
            </a:r>
            <a:endParaRPr lang="en-US" sz="1700" dirty="0"/>
          </a:p>
          <a:p>
            <a:pPr indent="0" marL="0">
              <a:buNone/>
            </a:pPr>
            <a:r>
              <a:rPr lang="en-US" sz="11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igual para todos los sujetos: I had, she had, they had…</a:t>
            </a:r>
            <a:endParaRPr lang="en-US" sz="1700" dirty="0"/>
          </a:p>
        </p:txBody>
      </p:sp>
      <p:sp>
        <p:nvSpPr>
          <p:cNvPr id="33" name="Shape 31"/>
          <p:cNvSpPr/>
          <p:nvPr/>
        </p:nvSpPr>
        <p:spPr>
          <a:xfrm>
            <a:off x="6720840" y="3703320"/>
            <a:ext cx="1874520" cy="1005840"/>
          </a:xfrm>
          <a:prstGeom prst="roundRect">
            <a:avLst>
              <a:gd name="adj" fmla="val 909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4" name="Text 32"/>
          <p:cNvSpPr txBox="1"/>
          <p:nvPr/>
        </p:nvSpPr>
        <p:spPr>
          <a:xfrm>
            <a:off x="6812280" y="3730752"/>
            <a:ext cx="1719072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had</a:t>
            </a:r>
            <a:pPr indent="0" marL="0">
              <a:buNone/>
            </a:pPr>
            <a:r>
              <a:rPr lang="en-US" sz="11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1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just</a:t>
            </a:r>
            <a:pPr indent="0" marL="0">
              <a:buNone/>
            </a:pPr>
            <a:r>
              <a:rPr lang="en-US" sz="11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1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eaten</a:t>
            </a:r>
            <a:pPr indent="0" marL="0">
              <a:buNone/>
            </a:pPr>
            <a:r>
              <a:rPr lang="en-US" sz="11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acababa de comer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49640" y="4901184"/>
            <a:ext cx="365760" cy="20116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A5568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818120" y="-1234440"/>
            <a:ext cx="2377440" cy="2377440"/>
          </a:xfrm>
          <a:prstGeom prst="ellipse">
            <a:avLst/>
          </a:prstGeom>
          <a:solidFill>
            <a:srgbClr val="6741D9">
              <a:alpha val="20000"/>
            </a:srgbClr>
          </a:solidFill>
          <a:ln w="12700">
            <a:solidFill>
              <a:srgbClr val="6741D9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1005840" y="4160520"/>
            <a:ext cx="1828800" cy="1828800"/>
          </a:xfrm>
          <a:prstGeom prst="ellipse">
            <a:avLst/>
          </a:prstGeom>
          <a:solidFill>
            <a:srgbClr val="1864AB">
              <a:alpha val="18000"/>
            </a:srgbClr>
          </a:solidFill>
          <a:ln w="12700">
            <a:solidFill>
              <a:srgbClr val="1864AB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 rot="-90000">
            <a:off x="411480" y="182880"/>
            <a:ext cx="3928262" cy="566928"/>
          </a:xfrm>
          <a:prstGeom prst="roundRect">
            <a:avLst>
              <a:gd name="adj" fmla="val 19355"/>
            </a:avLst>
          </a:prstGeom>
          <a:solidFill>
            <a:srgbClr val="6741D9"/>
          </a:solidFill>
          <a:ln>
            <a:solidFill>
              <a:srgbClr val="6741D9"/>
            </a:solidFill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Negative &amp; questions</a:t>
            </a:r>
            <a:endParaRPr lang="en-US" sz="2100" dirty="0"/>
          </a:p>
        </p:txBody>
      </p:sp>
      <p:sp>
        <p:nvSpPr>
          <p:cNvPr id="5" name="structure"/>
          <p:cNvSpPr/>
          <p:nvPr/>
        </p:nvSpPr>
        <p:spPr>
          <a:xfrm>
            <a:off x="4526280" y="164592"/>
            <a:ext cx="4160520" cy="640080"/>
          </a:xfrm>
          <a:prstGeom prst="roundRect">
            <a:avLst>
              <a:gd name="adj" fmla="val 17143"/>
            </a:avLst>
          </a:prstGeom>
          <a:solidFill>
            <a:srgbClr val="FFFFFF"/>
          </a:solidFill>
          <a:ln w="25400">
            <a:solidFill>
              <a:srgbClr val="6741D9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4663440" y="73152"/>
            <a:ext cx="960120" cy="201168"/>
          </a:xfrm>
          <a:prstGeom prst="roundRect">
            <a:avLst>
              <a:gd name="adj" fmla="val 22727"/>
            </a:avLst>
          </a:prstGeom>
          <a:solidFill>
            <a:srgbClr val="6741D9"/>
          </a:solidFill>
          <a:ln>
            <a:solidFill>
              <a:srgbClr val="6741D9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STRUCTURE</a:t>
            </a:r>
            <a:endParaRPr lang="en-US" sz="800" dirty="0"/>
          </a:p>
        </p:txBody>
      </p:sp>
      <p:sp>
        <p:nvSpPr>
          <p:cNvPr id="7" name="Text 5"/>
          <p:cNvSpPr txBox="1"/>
          <p:nvPr/>
        </p:nvSpPr>
        <p:spPr>
          <a:xfrm>
            <a:off x="4681728" y="237744"/>
            <a:ext cx="391363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subject + </a:t>
            </a:r>
            <a:pPr algn="l" indent="0" marL="0">
              <a:buNone/>
            </a:pPr>
            <a:r>
              <a:rPr lang="en-US" sz="12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had</a:t>
            </a:r>
            <a:pPr algn="l" indent="0" marL="0">
              <a:buNone/>
            </a:pPr>
            <a:r>
              <a:rPr lang="en-US" sz="1200" b="1" dirty="0">
                <a:solidFill>
                  <a:srgbClr val="C9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n’t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</a:t>
            </a:r>
            <a:pPr algn="l" indent="0" marL="0">
              <a:buNone/>
            </a:pPr>
            <a:r>
              <a:rPr lang="en-US" sz="12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participle</a:t>
            </a:r>
            <a:endParaRPr lang="en-US" sz="1200" dirty="0"/>
          </a:p>
          <a:p>
            <a:pPr algn="l" indent="0" marL="0">
              <a:buNone/>
            </a:pPr>
            <a:r>
              <a:rPr lang="en-US" sz="12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Had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subject + </a:t>
            </a:r>
            <a:pPr algn="l" indent="0" marL="0">
              <a:buNone/>
            </a:pPr>
            <a:r>
              <a:rPr lang="en-US" sz="12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participle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…?  → </a:t>
            </a:r>
            <a:pPr algn="l" indent="0" marL="0">
              <a:buNone/>
            </a:pPr>
            <a:r>
              <a:rPr lang="en-US" sz="1200" b="1" dirty="0">
                <a:solidFill>
                  <a:srgbClr val="2B8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Yes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… </a:t>
            </a:r>
            <a:pPr algn="l" indent="0" marL="0">
              <a:buNone/>
            </a:pPr>
            <a:r>
              <a:rPr lang="en-US" sz="12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had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/ </a:t>
            </a:r>
            <a:pPr algn="l" indent="0" marL="0">
              <a:buNone/>
            </a:pPr>
            <a:r>
              <a:rPr lang="en-US" sz="1200" b="1" dirty="0">
                <a:solidFill>
                  <a:srgbClr val="C9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… </a:t>
            </a:r>
            <a:pPr algn="l" indent="0" marL="0">
              <a:buNone/>
            </a:pPr>
            <a:r>
              <a:rPr lang="en-US" sz="12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hadn’t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200" dirty="0"/>
          </a:p>
        </p:txBody>
      </p:sp>
      <p:sp>
        <p:nvSpPr>
          <p:cNvPr id="8" name="row0"/>
          <p:cNvSpPr/>
          <p:nvPr/>
        </p:nvSpPr>
        <p:spPr>
          <a:xfrm>
            <a:off x="411480" y="896112"/>
            <a:ext cx="6035040" cy="493776"/>
          </a:xfrm>
          <a:prstGeom prst="roundRect">
            <a:avLst>
              <a:gd name="adj" fmla="val 25926"/>
            </a:avLst>
          </a:prstGeom>
          <a:solidFill>
            <a:srgbClr val="FFE3E3"/>
          </a:solidFill>
          <a:ln w="12700">
            <a:solidFill>
              <a:srgbClr val="FFE3E3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02920" y="973836"/>
            <a:ext cx="713232" cy="338328"/>
          </a:xfrm>
          <a:prstGeom prst="roundRect">
            <a:avLst>
              <a:gd name="adj" fmla="val 21622"/>
            </a:avLst>
          </a:prstGeom>
          <a:solidFill>
            <a:srgbClr val="C92A2A"/>
          </a:solidFill>
          <a:ln>
            <a:solidFill>
              <a:srgbClr val="C92A2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1371600" y="905256"/>
            <a:ext cx="49834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</a:t>
            </a:r>
            <a:pPr indent="0" marL="0">
              <a:buNone/>
            </a:pPr>
            <a:r>
              <a:rPr lang="en-US" sz="15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had</a:t>
            </a:r>
            <a:pPr indent="0" marL="0">
              <a:buNone/>
            </a:pPr>
            <a:r>
              <a:rPr lang="en-US" sz="1500" b="1" dirty="0">
                <a:solidFill>
                  <a:srgbClr val="C9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n’t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5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seen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the film before.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había visto la película antes.</a:t>
            </a:r>
            <a:endParaRPr lang="en-US" sz="1500" dirty="0"/>
          </a:p>
        </p:txBody>
      </p:sp>
      <p:sp>
        <p:nvSpPr>
          <p:cNvPr id="11" name="row1"/>
          <p:cNvSpPr/>
          <p:nvPr/>
        </p:nvSpPr>
        <p:spPr>
          <a:xfrm>
            <a:off x="411480" y="1453896"/>
            <a:ext cx="6035040" cy="493776"/>
          </a:xfrm>
          <a:prstGeom prst="roundRect">
            <a:avLst>
              <a:gd name="adj" fmla="val 25926"/>
            </a:avLst>
          </a:prstGeom>
          <a:solidFill>
            <a:srgbClr val="FFE8CC"/>
          </a:solidFill>
          <a:ln w="12700">
            <a:solidFill>
              <a:srgbClr val="FFE8CC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02920" y="1531620"/>
            <a:ext cx="713232" cy="338328"/>
          </a:xfrm>
          <a:prstGeom prst="roundRect">
            <a:avLst>
              <a:gd name="adj" fmla="val 21622"/>
            </a:avLst>
          </a:prstGeom>
          <a:solidFill>
            <a:srgbClr val="D9480F"/>
          </a:solidFill>
          <a:ln>
            <a:solidFill>
              <a:srgbClr val="D9480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1371600" y="1463040"/>
            <a:ext cx="49834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Had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you </a:t>
            </a:r>
            <a:pPr indent="0" marL="0">
              <a:buNone/>
            </a:pPr>
            <a:r>
              <a:rPr lang="en-US" sz="15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her before the party?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¿La conocías antes de la fiesta?</a:t>
            </a:r>
            <a:endParaRPr lang="en-US" sz="1500" dirty="0"/>
          </a:p>
        </p:txBody>
      </p:sp>
      <p:sp>
        <p:nvSpPr>
          <p:cNvPr id="14" name="row2"/>
          <p:cNvSpPr/>
          <p:nvPr/>
        </p:nvSpPr>
        <p:spPr>
          <a:xfrm>
            <a:off x="411480" y="2011680"/>
            <a:ext cx="6035040" cy="493776"/>
          </a:xfrm>
          <a:prstGeom prst="roundRect">
            <a:avLst>
              <a:gd name="adj" fmla="val 25926"/>
            </a:avLst>
          </a:prstGeom>
          <a:solidFill>
            <a:srgbClr val="FFF3BF"/>
          </a:solidFill>
          <a:ln w="12700">
            <a:solidFill>
              <a:srgbClr val="FFF3BF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02920" y="2089404"/>
            <a:ext cx="713232" cy="338328"/>
          </a:xfrm>
          <a:prstGeom prst="roundRect">
            <a:avLst>
              <a:gd name="adj" fmla="val 21622"/>
            </a:avLst>
          </a:prstGeom>
          <a:solidFill>
            <a:srgbClr val="A35200"/>
          </a:solidFill>
          <a:ln>
            <a:solidFill>
              <a:srgbClr val="A35200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1371600" y="2020824"/>
            <a:ext cx="49834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 </a:t>
            </a:r>
            <a:pPr indent="0" marL="0">
              <a:buNone/>
            </a:pPr>
            <a:r>
              <a:rPr lang="en-US" sz="15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had</a:t>
            </a:r>
            <a:pPr indent="0" marL="0">
              <a:buNone/>
            </a:pPr>
            <a:r>
              <a:rPr lang="en-US" sz="1500" b="1" dirty="0">
                <a:solidFill>
                  <a:srgbClr val="C9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n’t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5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eaten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all day.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había comido en todo el día.</a:t>
            </a:r>
            <a:endParaRPr lang="en-US" sz="1500" dirty="0"/>
          </a:p>
        </p:txBody>
      </p:sp>
      <p:sp>
        <p:nvSpPr>
          <p:cNvPr id="17" name="row3"/>
          <p:cNvSpPr/>
          <p:nvPr/>
        </p:nvSpPr>
        <p:spPr>
          <a:xfrm>
            <a:off x="411480" y="2569464"/>
            <a:ext cx="6035040" cy="493776"/>
          </a:xfrm>
          <a:prstGeom prst="roundRect">
            <a:avLst>
              <a:gd name="adj" fmla="val 25926"/>
            </a:avLst>
          </a:prstGeom>
          <a:solidFill>
            <a:srgbClr val="D3F9D8"/>
          </a:solidFill>
          <a:ln w="12700">
            <a:solidFill>
              <a:srgbClr val="D3F9D8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502920" y="2647188"/>
            <a:ext cx="713232" cy="338328"/>
          </a:xfrm>
          <a:prstGeom prst="roundRect">
            <a:avLst>
              <a:gd name="adj" fmla="val 21622"/>
            </a:avLst>
          </a:prstGeom>
          <a:solidFill>
            <a:srgbClr val="2B8A3E"/>
          </a:solidFill>
          <a:ln>
            <a:solidFill>
              <a:srgbClr val="2B8A3E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</a:t>
            </a:r>
            <a:endParaRPr lang="en-US" sz="1400" dirty="0"/>
          </a:p>
        </p:txBody>
      </p:sp>
      <p:sp>
        <p:nvSpPr>
          <p:cNvPr id="19" name="Text 17"/>
          <p:cNvSpPr txBox="1"/>
          <p:nvPr/>
        </p:nvSpPr>
        <p:spPr>
          <a:xfrm>
            <a:off x="1371600" y="2578608"/>
            <a:ext cx="49834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Had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she </a:t>
            </a:r>
            <a:pPr indent="0" marL="0">
              <a:buNone/>
            </a:pPr>
            <a:r>
              <a:rPr lang="en-US" sz="15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finished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when you </a:t>
            </a:r>
            <a:pPr indent="0" marL="0">
              <a:buNone/>
            </a:pPr>
            <a:r>
              <a:rPr lang="en-US" sz="15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arrived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¿Había terminado cuando llegaste?</a:t>
            </a:r>
            <a:endParaRPr lang="en-US" sz="1500" dirty="0"/>
          </a:p>
        </p:txBody>
      </p:sp>
      <p:sp>
        <p:nvSpPr>
          <p:cNvPr id="20" name="row4"/>
          <p:cNvSpPr/>
          <p:nvPr/>
        </p:nvSpPr>
        <p:spPr>
          <a:xfrm>
            <a:off x="411480" y="3127248"/>
            <a:ext cx="6035040" cy="493776"/>
          </a:xfrm>
          <a:prstGeom prst="roundRect">
            <a:avLst>
              <a:gd name="adj" fmla="val 25926"/>
            </a:avLst>
          </a:prstGeom>
          <a:solidFill>
            <a:srgbClr val="C5F6FA"/>
          </a:solidFill>
          <a:ln w="12700">
            <a:solidFill>
              <a:srgbClr val="C5F6FA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02920" y="3204972"/>
            <a:ext cx="713232" cy="338328"/>
          </a:xfrm>
          <a:prstGeom prst="roundRect">
            <a:avLst>
              <a:gd name="adj" fmla="val 21622"/>
            </a:avLst>
          </a:prstGeom>
          <a:solidFill>
            <a:srgbClr val="0B7285"/>
          </a:solidFill>
          <a:ln>
            <a:solidFill>
              <a:srgbClr val="0B7285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</a:t>
            </a:r>
            <a:endParaRPr lang="en-US" sz="1400" dirty="0"/>
          </a:p>
        </p:txBody>
      </p:sp>
      <p:sp>
        <p:nvSpPr>
          <p:cNvPr id="22" name="Text 20"/>
          <p:cNvSpPr txBox="1"/>
          <p:nvPr/>
        </p:nvSpPr>
        <p:spPr>
          <a:xfrm>
            <a:off x="1371600" y="3136392"/>
            <a:ext cx="49834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</a:t>
            </a:r>
            <a:pPr indent="0" marL="0">
              <a:buNone/>
            </a:pPr>
            <a:r>
              <a:rPr lang="en-US" sz="15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had</a:t>
            </a:r>
            <a:pPr indent="0" marL="0">
              <a:buNone/>
            </a:pPr>
            <a:r>
              <a:rPr lang="en-US" sz="1500" b="1" dirty="0">
                <a:solidFill>
                  <a:srgbClr val="C9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n’t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5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started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when we </a:t>
            </a:r>
            <a:pPr indent="0" marL="0">
              <a:buNone/>
            </a:pPr>
            <a:r>
              <a:rPr lang="en-US" sz="15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got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there.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había empezado cuando llegamos.</a:t>
            </a:r>
            <a:endParaRPr lang="en-US" sz="1500" dirty="0"/>
          </a:p>
        </p:txBody>
      </p:sp>
      <p:sp>
        <p:nvSpPr>
          <p:cNvPr id="23" name="row5"/>
          <p:cNvSpPr/>
          <p:nvPr/>
        </p:nvSpPr>
        <p:spPr>
          <a:xfrm>
            <a:off x="411480" y="3685032"/>
            <a:ext cx="6035040" cy="493776"/>
          </a:xfrm>
          <a:prstGeom prst="roundRect">
            <a:avLst>
              <a:gd name="adj" fmla="val 25926"/>
            </a:avLst>
          </a:prstGeom>
          <a:solidFill>
            <a:srgbClr val="D0EBFF"/>
          </a:solidFill>
          <a:ln w="12700">
            <a:solidFill>
              <a:srgbClr val="D0EBFF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502920" y="3762756"/>
            <a:ext cx="713232" cy="338328"/>
          </a:xfrm>
          <a:prstGeom prst="roundRect">
            <a:avLst>
              <a:gd name="adj" fmla="val 21622"/>
            </a:avLst>
          </a:prstGeom>
          <a:solidFill>
            <a:srgbClr val="1864AB"/>
          </a:solidFill>
          <a:ln>
            <a:solidFill>
              <a:srgbClr val="1864AB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</a:t>
            </a:r>
            <a:endParaRPr lang="en-US" sz="1400" dirty="0"/>
          </a:p>
        </p:txBody>
      </p:sp>
      <p:sp>
        <p:nvSpPr>
          <p:cNvPr id="25" name="Text 23"/>
          <p:cNvSpPr txBox="1"/>
          <p:nvPr/>
        </p:nvSpPr>
        <p:spPr>
          <a:xfrm>
            <a:off x="1371600" y="3694176"/>
            <a:ext cx="49834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</a:t>
            </a:r>
            <a:pPr indent="0" marL="0">
              <a:buNone/>
            </a:pPr>
            <a:r>
              <a:rPr lang="en-US" sz="15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had</a:t>
            </a:r>
            <a:pPr indent="0" marL="0">
              <a:buNone/>
            </a:pPr>
            <a:r>
              <a:rPr lang="en-US" sz="1500" b="1" dirty="0">
                <a:solidFill>
                  <a:srgbClr val="C9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n’t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5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booked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 table.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habíamos reservado mesa.</a:t>
            </a:r>
            <a:endParaRPr lang="en-US" sz="1500" dirty="0"/>
          </a:p>
        </p:txBody>
      </p:sp>
      <p:sp>
        <p:nvSpPr>
          <p:cNvPr id="26" name="row6"/>
          <p:cNvSpPr/>
          <p:nvPr/>
        </p:nvSpPr>
        <p:spPr>
          <a:xfrm>
            <a:off x="411480" y="4242816"/>
            <a:ext cx="6035040" cy="493776"/>
          </a:xfrm>
          <a:prstGeom prst="roundRect">
            <a:avLst>
              <a:gd name="adj" fmla="val 25926"/>
            </a:avLst>
          </a:prstGeom>
          <a:solidFill>
            <a:srgbClr val="E5DBFF"/>
          </a:solidFill>
          <a:ln w="12700">
            <a:solidFill>
              <a:srgbClr val="E5DBFF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502920" y="4320540"/>
            <a:ext cx="713232" cy="338328"/>
          </a:xfrm>
          <a:prstGeom prst="roundRect">
            <a:avLst>
              <a:gd name="adj" fmla="val 21622"/>
            </a:avLst>
          </a:prstGeom>
          <a:solidFill>
            <a:srgbClr val="6741D9"/>
          </a:solidFill>
          <a:ln>
            <a:solidFill>
              <a:srgbClr val="6741D9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They</a:t>
            </a:r>
            <a:endParaRPr lang="en-US" sz="1400" dirty="0"/>
          </a:p>
        </p:txBody>
      </p:sp>
      <p:sp>
        <p:nvSpPr>
          <p:cNvPr id="28" name="Text 26"/>
          <p:cNvSpPr txBox="1"/>
          <p:nvPr/>
        </p:nvSpPr>
        <p:spPr>
          <a:xfrm>
            <a:off x="1371600" y="4251960"/>
            <a:ext cx="49834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Had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they </a:t>
            </a:r>
            <a:pPr indent="0" marL="0">
              <a:buNone/>
            </a:pPr>
            <a:r>
              <a:rPr lang="en-US" sz="15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5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been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to Paris?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¿Habían estado alguna vez en París?</a:t>
            </a:r>
            <a:endParaRPr lang="en-US" sz="1500" dirty="0"/>
          </a:p>
        </p:txBody>
      </p:sp>
      <p:sp>
        <p:nvSpPr>
          <p:cNvPr id="29" name="rempanel"/>
          <p:cNvSpPr/>
          <p:nvPr/>
        </p:nvSpPr>
        <p:spPr>
          <a:xfrm>
            <a:off x="6629400" y="896112"/>
            <a:ext cx="2057400" cy="3913632"/>
          </a:xfrm>
          <a:prstGeom prst="roundRect">
            <a:avLst>
              <a:gd name="adj" fmla="val 6222"/>
            </a:avLst>
          </a:prstGeom>
          <a:solidFill>
            <a:srgbClr val="FFEC99"/>
          </a:solidFill>
          <a:ln w="12700">
            <a:solidFill>
              <a:srgbClr val="FFEC99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30" name="Text 28"/>
          <p:cNvSpPr/>
          <p:nvPr/>
        </p:nvSpPr>
        <p:spPr>
          <a:xfrm>
            <a:off x="6748272" y="987552"/>
            <a:ext cx="329184" cy="329184"/>
          </a:xfrm>
          <a:prstGeom prst="ellipse">
            <a:avLst/>
          </a:prstGeom>
          <a:solidFill>
            <a:srgbClr val="D9480F"/>
          </a:solidFill>
          <a:ln>
            <a:solidFill>
              <a:srgbClr val="D9480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!</a:t>
            </a:r>
            <a:endParaRPr lang="en-US" sz="1500" dirty="0"/>
          </a:p>
        </p:txBody>
      </p:sp>
      <p:sp>
        <p:nvSpPr>
          <p:cNvPr id="31" name="Text 29"/>
          <p:cNvSpPr txBox="1"/>
          <p:nvPr/>
        </p:nvSpPr>
        <p:spPr>
          <a:xfrm>
            <a:off x="7150608" y="987552"/>
            <a:ext cx="14630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A352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REMEMBER</a:t>
            </a:r>
            <a:endParaRPr lang="en-US" sz="1100" dirty="0"/>
          </a:p>
        </p:txBody>
      </p:sp>
      <p:sp>
        <p:nvSpPr>
          <p:cNvPr id="32" name="Text 30"/>
          <p:cNvSpPr txBox="1"/>
          <p:nvPr/>
        </p:nvSpPr>
        <p:spPr>
          <a:xfrm>
            <a:off x="6766560" y="1417320"/>
            <a:ext cx="1828800" cy="1074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C9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hadn’t</a:t>
            </a:r>
            <a:endParaRPr lang="en-US" sz="2000" dirty="0"/>
          </a:p>
          <a:p>
            <a:pPr indent="0" marL="0">
              <a:buNone/>
            </a:pPr>
            <a:r>
              <a:rPr lang="en-US" sz="13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 no había</a:t>
            </a:r>
            <a:endParaRPr lang="en-US" sz="2000" dirty="0"/>
          </a:p>
          <a:p>
            <a:pPr indent="0" marL="0">
              <a:buNone/>
            </a:pPr>
            <a:r>
              <a:rPr lang="en-US" sz="11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hadn’t = had not</a:t>
            </a:r>
            <a:endParaRPr lang="en-US" sz="2000" dirty="0"/>
          </a:p>
        </p:txBody>
      </p:sp>
      <p:sp>
        <p:nvSpPr>
          <p:cNvPr id="33" name="Text 31"/>
          <p:cNvSpPr txBox="1"/>
          <p:nvPr/>
        </p:nvSpPr>
        <p:spPr>
          <a:xfrm>
            <a:off x="6766560" y="2528316"/>
            <a:ext cx="1828800" cy="1074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Had …?</a:t>
            </a:r>
            <a:endParaRPr lang="en-US" sz="2000" dirty="0"/>
          </a:p>
          <a:p>
            <a:pPr indent="0" marL="0">
              <a:buNone/>
            </a:pPr>
            <a:r>
              <a:rPr lang="en-US" sz="13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 ¿había…?</a:t>
            </a:r>
            <a:endParaRPr lang="en-US" sz="2000" dirty="0"/>
          </a:p>
          <a:p>
            <a:pPr indent="0" marL="0">
              <a:buNone/>
            </a:pPr>
            <a:r>
              <a:rPr lang="en-US" sz="11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had delante del sujeto</a:t>
            </a:r>
            <a:endParaRPr lang="en-US" sz="2000" dirty="0"/>
          </a:p>
        </p:txBody>
      </p:sp>
      <p:sp>
        <p:nvSpPr>
          <p:cNvPr id="34" name="Shape 32"/>
          <p:cNvSpPr/>
          <p:nvPr/>
        </p:nvSpPr>
        <p:spPr>
          <a:xfrm>
            <a:off x="6720840" y="3703320"/>
            <a:ext cx="1874520" cy="1005840"/>
          </a:xfrm>
          <a:prstGeom prst="roundRect">
            <a:avLst>
              <a:gd name="adj" fmla="val 909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5" name="Text 33"/>
          <p:cNvSpPr txBox="1"/>
          <p:nvPr/>
        </p:nvSpPr>
        <p:spPr>
          <a:xfrm>
            <a:off x="6812280" y="3730752"/>
            <a:ext cx="1719072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Respuesta corta: </a:t>
            </a:r>
            <a:pPr indent="0" marL="0">
              <a:buNone/>
            </a:pPr>
            <a:r>
              <a:rPr lang="en-US" sz="1100" b="1" dirty="0">
                <a:solidFill>
                  <a:srgbClr val="2B8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Yes</a:t>
            </a:r>
            <a:pPr indent="0" marL="0">
              <a:buNone/>
            </a:pPr>
            <a:r>
              <a:rPr lang="en-US" sz="11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I </a:t>
            </a:r>
            <a:pPr indent="0" marL="0">
              <a:buNone/>
            </a:pPr>
            <a:r>
              <a:rPr lang="en-US" sz="11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had</a:t>
            </a:r>
            <a:pPr indent="0" marL="0">
              <a:buNone/>
            </a:pPr>
            <a:r>
              <a:rPr lang="en-US" sz="11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/ </a:t>
            </a:r>
            <a:pPr indent="0" marL="0">
              <a:buNone/>
            </a:pPr>
            <a:r>
              <a:rPr lang="en-US" sz="1100" b="1" dirty="0">
                <a:solidFill>
                  <a:srgbClr val="C9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</a:t>
            </a:r>
            <a:pPr indent="0" marL="0">
              <a:buNone/>
            </a:pPr>
            <a:r>
              <a:rPr lang="en-US" sz="11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I </a:t>
            </a:r>
            <a:pPr indent="0" marL="0">
              <a:buNone/>
            </a:pPr>
            <a:r>
              <a:rPr lang="en-US" sz="11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had</a:t>
            </a:r>
            <a:pPr indent="0" marL="0">
              <a:buNone/>
            </a:pPr>
            <a:r>
              <a:rPr lang="en-US" sz="1100" b="1" dirty="0">
                <a:solidFill>
                  <a:srgbClr val="C9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n’t</a:t>
            </a:r>
            <a:pPr indent="0" marL="0">
              <a:buNone/>
            </a:pPr>
            <a:r>
              <a:rPr lang="en-US" sz="11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→ nunca </a:t>
            </a:r>
            <a:pPr indent="0" marL="0">
              <a:buNone/>
            </a:pPr>
            <a:r>
              <a:rPr lang="en-US" sz="1100" b="1" dirty="0">
                <a:solidFill>
                  <a:srgbClr val="A35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did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49640" y="4901184"/>
            <a:ext cx="365760" cy="20116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A5568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818120" y="-1234440"/>
            <a:ext cx="2377440" cy="2377440"/>
          </a:xfrm>
          <a:prstGeom prst="ellipse">
            <a:avLst/>
          </a:prstGeom>
          <a:solidFill>
            <a:srgbClr val="6741D9">
              <a:alpha val="20000"/>
            </a:srgbClr>
          </a:solidFill>
          <a:ln w="12700">
            <a:solidFill>
              <a:srgbClr val="6741D9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1005840" y="4160520"/>
            <a:ext cx="1828800" cy="1828800"/>
          </a:xfrm>
          <a:prstGeom prst="ellipse">
            <a:avLst/>
          </a:prstGeom>
          <a:solidFill>
            <a:srgbClr val="1864AB">
              <a:alpha val="18000"/>
            </a:srgbClr>
          </a:solidFill>
          <a:ln w="12700">
            <a:solidFill>
              <a:srgbClr val="1864AB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 rot="-90000">
            <a:off x="411480" y="182880"/>
            <a:ext cx="3759281" cy="566928"/>
          </a:xfrm>
          <a:prstGeom prst="roundRect">
            <a:avLst>
              <a:gd name="adj" fmla="val 19355"/>
            </a:avLst>
          </a:prstGeom>
          <a:solidFill>
            <a:srgbClr val="6741D9"/>
          </a:solidFill>
          <a:ln>
            <a:solidFill>
              <a:srgbClr val="6741D9"/>
            </a:solidFill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Questions &amp; answers</a:t>
            </a:r>
            <a:endParaRPr lang="en-US" sz="2100" dirty="0"/>
          </a:p>
        </p:txBody>
      </p:sp>
      <p:sp>
        <p:nvSpPr>
          <p:cNvPr id="5" name="structure"/>
          <p:cNvSpPr/>
          <p:nvPr/>
        </p:nvSpPr>
        <p:spPr>
          <a:xfrm>
            <a:off x="4526280" y="164592"/>
            <a:ext cx="4160520" cy="640080"/>
          </a:xfrm>
          <a:prstGeom prst="roundRect">
            <a:avLst>
              <a:gd name="adj" fmla="val 17143"/>
            </a:avLst>
          </a:prstGeom>
          <a:solidFill>
            <a:srgbClr val="FFFFFF"/>
          </a:solidFill>
          <a:ln w="25400">
            <a:solidFill>
              <a:srgbClr val="6741D9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4663440" y="73152"/>
            <a:ext cx="960120" cy="201168"/>
          </a:xfrm>
          <a:prstGeom prst="roundRect">
            <a:avLst>
              <a:gd name="adj" fmla="val 22727"/>
            </a:avLst>
          </a:prstGeom>
          <a:solidFill>
            <a:srgbClr val="6741D9"/>
          </a:solidFill>
          <a:ln>
            <a:solidFill>
              <a:srgbClr val="6741D9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STRUCTURE</a:t>
            </a:r>
            <a:endParaRPr lang="en-US" sz="800" dirty="0"/>
          </a:p>
        </p:txBody>
      </p:sp>
      <p:sp>
        <p:nvSpPr>
          <p:cNvPr id="7" name="Text 5"/>
          <p:cNvSpPr txBox="1"/>
          <p:nvPr/>
        </p:nvSpPr>
        <p:spPr>
          <a:xfrm>
            <a:off x="4681728" y="237744"/>
            <a:ext cx="391363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Wh-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</a:t>
            </a:r>
            <a:pPr algn="l" indent="0" marL="0">
              <a:buNone/>
            </a:pPr>
            <a:r>
              <a:rPr lang="en-US" sz="12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had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subject + </a:t>
            </a:r>
            <a:pPr algn="l" indent="0" marL="0">
              <a:buNone/>
            </a:pPr>
            <a:r>
              <a:rPr lang="en-US" sz="12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participle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…?</a:t>
            </a:r>
            <a:endParaRPr lang="en-US" sz="1200" dirty="0"/>
          </a:p>
          <a:p>
            <a:pPr algn="l" indent="0" marL="0">
              <a:buNone/>
            </a:pPr>
            <a:r>
              <a:rPr lang="en-US" sz="12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Had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subject + </a:t>
            </a:r>
            <a:pPr algn="l" indent="0" marL="0">
              <a:buNone/>
            </a:pPr>
            <a:r>
              <a:rPr lang="en-US" sz="12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participle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  → </a:t>
            </a:r>
            <a:pPr algn="l" indent="0" marL="0">
              <a:buNone/>
            </a:pPr>
            <a:r>
              <a:rPr lang="en-US" sz="1200" b="1" dirty="0">
                <a:solidFill>
                  <a:srgbClr val="2B8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Yes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… </a:t>
            </a:r>
            <a:pPr algn="l" indent="0" marL="0">
              <a:buNone/>
            </a:pPr>
            <a:r>
              <a:rPr lang="en-US" sz="12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had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/ </a:t>
            </a:r>
            <a:pPr algn="l" indent="0" marL="0">
              <a:buNone/>
            </a:pPr>
            <a:r>
              <a:rPr lang="en-US" sz="1200" b="1" dirty="0">
                <a:solidFill>
                  <a:srgbClr val="C9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… </a:t>
            </a:r>
            <a:pPr algn="l" indent="0" marL="0">
              <a:buNone/>
            </a:pPr>
            <a:r>
              <a:rPr lang="en-US" sz="12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hadn’t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200" dirty="0"/>
          </a:p>
        </p:txBody>
      </p:sp>
      <p:sp>
        <p:nvSpPr>
          <p:cNvPr id="8" name="q0"/>
          <p:cNvSpPr/>
          <p:nvPr/>
        </p:nvSpPr>
        <p:spPr>
          <a:xfrm>
            <a:off x="411480" y="932688"/>
            <a:ext cx="4114800" cy="1444752"/>
          </a:xfrm>
          <a:prstGeom prst="roundRect">
            <a:avLst>
              <a:gd name="adj" fmla="val 8861"/>
            </a:avLst>
          </a:prstGeom>
          <a:solidFill>
            <a:srgbClr val="E5DBFF"/>
          </a:solidFill>
          <a:ln w="12700">
            <a:solidFill>
              <a:srgbClr val="E5DBFF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548640" y="1115568"/>
            <a:ext cx="384048" cy="384048"/>
          </a:xfrm>
          <a:prstGeom prst="ellipse">
            <a:avLst/>
          </a:prstGeom>
          <a:solidFill>
            <a:srgbClr val="6741D9"/>
          </a:solidFill>
          <a:ln>
            <a:solidFill>
              <a:srgbClr val="6741D9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?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1051560" y="1005840"/>
            <a:ext cx="338328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Had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you </a:t>
            </a:r>
            <a:pPr indent="0" marL="0">
              <a:buNone/>
            </a:pPr>
            <a:r>
              <a:rPr lang="en-US" sz="15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finished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the test when the bell </a:t>
            </a:r>
            <a:pPr indent="0" marL="0">
              <a:buNone/>
            </a:pPr>
            <a:r>
              <a:rPr lang="en-US" sz="15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rang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¿Habías terminado el examen cuando sonó el timbre?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1051560" y="1847088"/>
            <a:ext cx="2926080" cy="36576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2B8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Yes</a:t>
            </a:r>
            <a:pPr algn="ctr"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I </a:t>
            </a:r>
            <a:pPr algn="ctr" indent="0" marL="0">
              <a:buNone/>
            </a:pPr>
            <a:r>
              <a:rPr lang="en-US" sz="15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had</a:t>
            </a:r>
            <a:pPr algn="ctr"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500" dirty="0"/>
          </a:p>
        </p:txBody>
      </p:sp>
      <p:sp>
        <p:nvSpPr>
          <p:cNvPr id="12" name="q1"/>
          <p:cNvSpPr/>
          <p:nvPr/>
        </p:nvSpPr>
        <p:spPr>
          <a:xfrm>
            <a:off x="4617720" y="932688"/>
            <a:ext cx="4114800" cy="1444752"/>
          </a:xfrm>
          <a:prstGeom prst="roundRect">
            <a:avLst>
              <a:gd name="adj" fmla="val 8861"/>
            </a:avLst>
          </a:prstGeom>
          <a:solidFill>
            <a:srgbClr val="FFE3E3"/>
          </a:solidFill>
          <a:ln w="12700">
            <a:solidFill>
              <a:srgbClr val="FFE3E3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4754880" y="1115568"/>
            <a:ext cx="384048" cy="384048"/>
          </a:xfrm>
          <a:prstGeom prst="ellipse">
            <a:avLst/>
          </a:prstGeom>
          <a:solidFill>
            <a:srgbClr val="C92A2A"/>
          </a:solidFill>
          <a:ln>
            <a:solidFill>
              <a:srgbClr val="C92A2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?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5257800" y="1005840"/>
            <a:ext cx="338328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Had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Tom </a:t>
            </a:r>
            <a:pPr indent="0" marL="0">
              <a:buNone/>
            </a:pPr>
            <a:r>
              <a:rPr lang="en-US" sz="15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5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flown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before?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¿Tom había volado alguna vez antes?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5257800" y="1847088"/>
            <a:ext cx="2926080" cy="36576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C9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</a:t>
            </a:r>
            <a:pPr algn="ctr"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he </a:t>
            </a:r>
            <a:pPr algn="ctr" indent="0" marL="0">
              <a:buNone/>
            </a:pPr>
            <a:r>
              <a:rPr lang="en-US" sz="15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had</a:t>
            </a:r>
            <a:pPr algn="ctr" indent="0" marL="0">
              <a:buNone/>
            </a:pPr>
            <a:r>
              <a:rPr lang="en-US" sz="1500" b="1" dirty="0">
                <a:solidFill>
                  <a:srgbClr val="C9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n’t</a:t>
            </a:r>
            <a:pPr algn="ctr"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500" dirty="0"/>
          </a:p>
        </p:txBody>
      </p:sp>
      <p:sp>
        <p:nvSpPr>
          <p:cNvPr id="16" name="q2"/>
          <p:cNvSpPr/>
          <p:nvPr/>
        </p:nvSpPr>
        <p:spPr>
          <a:xfrm>
            <a:off x="411480" y="2487168"/>
            <a:ext cx="4114800" cy="1444752"/>
          </a:xfrm>
          <a:prstGeom prst="roundRect">
            <a:avLst>
              <a:gd name="adj" fmla="val 8861"/>
            </a:avLst>
          </a:prstGeom>
          <a:solidFill>
            <a:srgbClr val="FFE8CC"/>
          </a:solidFill>
          <a:ln w="12700">
            <a:solidFill>
              <a:srgbClr val="FFE8CC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17" name="Text 15"/>
          <p:cNvSpPr/>
          <p:nvPr/>
        </p:nvSpPr>
        <p:spPr>
          <a:xfrm>
            <a:off x="548640" y="2670048"/>
            <a:ext cx="384048" cy="384048"/>
          </a:xfrm>
          <a:prstGeom prst="ellipse">
            <a:avLst/>
          </a:prstGeom>
          <a:solidFill>
            <a:srgbClr val="D9480F"/>
          </a:solidFill>
          <a:ln>
            <a:solidFill>
              <a:srgbClr val="D9480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?</a:t>
            </a:r>
            <a:endParaRPr lang="en-US" sz="1600" dirty="0"/>
          </a:p>
        </p:txBody>
      </p:sp>
      <p:sp>
        <p:nvSpPr>
          <p:cNvPr id="18" name="Text 16"/>
          <p:cNvSpPr txBox="1"/>
          <p:nvPr/>
        </p:nvSpPr>
        <p:spPr>
          <a:xfrm>
            <a:off x="1051560" y="2560320"/>
            <a:ext cx="338328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5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had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you </a:t>
            </a:r>
            <a:pPr indent="0" marL="0">
              <a:buNone/>
            </a:pPr>
            <a:r>
              <a:rPr lang="en-US" sz="15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put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the keys?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¿Dónde habías puesto las llaves?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1051560" y="3401568"/>
            <a:ext cx="2926080" cy="36576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</a:t>
            </a:r>
            <a:pPr algn="ctr" indent="0" marL="0">
              <a:buNone/>
            </a:pPr>
            <a:r>
              <a:rPr lang="en-US" sz="15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had</a:t>
            </a:r>
            <a:pPr algn="ctr"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algn="ctr" indent="0" marL="0">
              <a:buNone/>
            </a:pPr>
            <a:r>
              <a:rPr lang="en-US" sz="15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left</a:t>
            </a:r>
            <a:pPr algn="ctr"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them in the car.</a:t>
            </a:r>
            <a:endParaRPr lang="en-US" sz="1500" dirty="0"/>
          </a:p>
        </p:txBody>
      </p:sp>
      <p:sp>
        <p:nvSpPr>
          <p:cNvPr id="20" name="q3"/>
          <p:cNvSpPr/>
          <p:nvPr/>
        </p:nvSpPr>
        <p:spPr>
          <a:xfrm>
            <a:off x="4617720" y="2487168"/>
            <a:ext cx="4114800" cy="1444752"/>
          </a:xfrm>
          <a:prstGeom prst="roundRect">
            <a:avLst>
              <a:gd name="adj" fmla="val 8861"/>
            </a:avLst>
          </a:prstGeom>
          <a:solidFill>
            <a:srgbClr val="D3F9D8"/>
          </a:solidFill>
          <a:ln w="12700">
            <a:solidFill>
              <a:srgbClr val="D3F9D8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21" name="Text 19"/>
          <p:cNvSpPr/>
          <p:nvPr/>
        </p:nvSpPr>
        <p:spPr>
          <a:xfrm>
            <a:off x="4754880" y="2670048"/>
            <a:ext cx="384048" cy="384048"/>
          </a:xfrm>
          <a:prstGeom prst="ellipse">
            <a:avLst/>
          </a:prstGeom>
          <a:solidFill>
            <a:srgbClr val="2B8A3E"/>
          </a:solidFill>
          <a:ln>
            <a:solidFill>
              <a:srgbClr val="2B8A3E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?</a:t>
            </a:r>
            <a:endParaRPr lang="en-US" sz="1600" dirty="0"/>
          </a:p>
        </p:txBody>
      </p:sp>
      <p:sp>
        <p:nvSpPr>
          <p:cNvPr id="22" name="Text 20"/>
          <p:cNvSpPr txBox="1"/>
          <p:nvPr/>
        </p:nvSpPr>
        <p:spPr>
          <a:xfrm>
            <a:off x="5257800" y="2560320"/>
            <a:ext cx="338328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5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had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she </a:t>
            </a:r>
            <a:pPr indent="0" marL="0">
              <a:buNone/>
            </a:pPr>
            <a:r>
              <a:rPr lang="en-US" sz="15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gone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home early?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¿Por qué se había ido a casa pronto?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5257800" y="3401568"/>
            <a:ext cx="2926080" cy="36576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Because she </a:t>
            </a:r>
            <a:pPr algn="ctr" indent="0" marL="0">
              <a:buNone/>
            </a:pPr>
            <a:r>
              <a:rPr lang="en-US" sz="15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had</a:t>
            </a:r>
            <a:pPr algn="ctr"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algn="ctr" indent="0" marL="0">
              <a:buNone/>
            </a:pPr>
            <a:r>
              <a:rPr lang="en-US" sz="15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felt</a:t>
            </a:r>
            <a:pPr algn="ctr"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ill.</a:t>
            </a:r>
            <a:endParaRPr lang="en-US" sz="1500" dirty="0"/>
          </a:p>
        </p:txBody>
      </p:sp>
      <p:sp>
        <p:nvSpPr>
          <p:cNvPr id="24" name="remember"/>
          <p:cNvSpPr/>
          <p:nvPr/>
        </p:nvSpPr>
        <p:spPr>
          <a:xfrm>
            <a:off x="411480" y="4114800"/>
            <a:ext cx="8321040" cy="731520"/>
          </a:xfrm>
          <a:prstGeom prst="roundRect">
            <a:avLst>
              <a:gd name="adj" fmla="val 17500"/>
            </a:avLst>
          </a:prstGeom>
          <a:solidFill>
            <a:srgbClr val="FFEC99"/>
          </a:solidFill>
          <a:ln w="12700">
            <a:solidFill>
              <a:srgbClr val="FFEC99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25" name="Text 23"/>
          <p:cNvSpPr/>
          <p:nvPr/>
        </p:nvSpPr>
        <p:spPr>
          <a:xfrm>
            <a:off x="566928" y="4261104"/>
            <a:ext cx="438912" cy="438912"/>
          </a:xfrm>
          <a:prstGeom prst="ellipse">
            <a:avLst/>
          </a:prstGeom>
          <a:solidFill>
            <a:srgbClr val="D9480F"/>
          </a:solidFill>
          <a:ln>
            <a:solidFill>
              <a:srgbClr val="D9480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!</a:t>
            </a:r>
            <a:endParaRPr lang="en-US" sz="2000" dirty="0"/>
          </a:p>
        </p:txBody>
      </p:sp>
      <p:sp>
        <p:nvSpPr>
          <p:cNvPr id="26" name="Text 24"/>
          <p:cNvSpPr txBox="1"/>
          <p:nvPr/>
        </p:nvSpPr>
        <p:spPr>
          <a:xfrm>
            <a:off x="1143000" y="4142232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200" kern="0" dirty="0">
                <a:solidFill>
                  <a:srgbClr val="A352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REMEMBER</a:t>
            </a:r>
            <a:endParaRPr lang="en-US" sz="800" dirty="0"/>
          </a:p>
        </p:txBody>
      </p:sp>
      <p:sp>
        <p:nvSpPr>
          <p:cNvPr id="27" name="Text 25"/>
          <p:cNvSpPr txBox="1"/>
          <p:nvPr/>
        </p:nvSpPr>
        <p:spPr>
          <a:xfrm>
            <a:off x="1143000" y="4315968"/>
            <a:ext cx="7498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Pregunta de sí / no: </a:t>
            </a:r>
            <a:pPr indent="0" marL="0">
              <a:buNone/>
            </a:pPr>
            <a:r>
              <a:rPr lang="en-US" sz="135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Had</a:t>
            </a:r>
            <a:pPr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sujeto + </a:t>
            </a:r>
            <a:pPr indent="0" marL="0">
              <a:buNone/>
            </a:pPr>
            <a:r>
              <a:rPr lang="en-US" sz="135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participio</a:t>
            </a:r>
            <a:pPr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 → respuesta corta con </a:t>
            </a:r>
            <a:pPr indent="0" marL="0">
              <a:buNone/>
            </a:pPr>
            <a:r>
              <a:rPr lang="en-US" sz="135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had</a:t>
            </a:r>
            <a:pPr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 </a:t>
            </a:r>
            <a:pPr indent="0" marL="0">
              <a:buNone/>
            </a:pPr>
            <a:r>
              <a:rPr lang="en-US" sz="135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hadn’t</a:t>
            </a:r>
            <a:endParaRPr lang="en-US" sz="1350" dirty="0"/>
          </a:p>
          <a:p>
            <a:pPr indent="0" marL="0">
              <a:buNone/>
            </a:pPr>
            <a:r>
              <a:rPr lang="en-US" sz="1200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Wh-</a:t>
            </a:r>
            <a:pPr indent="0" marL="0">
              <a:buNone/>
            </a:pPr>
            <a:r>
              <a:rPr lang="en-US" sz="1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</a:t>
            </a:r>
            <a:pPr indent="0" marL="0">
              <a:buNone/>
            </a:pPr>
            <a:r>
              <a:rPr lang="en-US" sz="1200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had</a:t>
            </a:r>
            <a:pPr indent="0" marL="0">
              <a:buNone/>
            </a:pPr>
            <a:r>
              <a:rPr lang="en-US" sz="1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sujeto + </a:t>
            </a:r>
            <a:pPr indent="0" marL="0">
              <a:buNone/>
            </a:pPr>
            <a:r>
              <a:rPr lang="en-US" sz="1200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participio</a:t>
            </a:r>
            <a:pPr indent="0" marL="0">
              <a:buNone/>
            </a:pPr>
            <a:r>
              <a:rPr lang="en-US" sz="1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 → mismo orden, con la partícula delante</a:t>
            </a:r>
            <a:endParaRPr lang="en-US" sz="13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49640" y="4901184"/>
            <a:ext cx="365760" cy="20116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A5568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818120" y="-1234440"/>
            <a:ext cx="2377440" cy="2377440"/>
          </a:xfrm>
          <a:prstGeom prst="ellipse">
            <a:avLst/>
          </a:prstGeom>
          <a:solidFill>
            <a:srgbClr val="1864AB">
              <a:alpha val="20000"/>
            </a:srgbClr>
          </a:solidFill>
          <a:ln w="12700">
            <a:solidFill>
              <a:srgbClr val="1864AB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1005840" y="4160520"/>
            <a:ext cx="1828800" cy="1828800"/>
          </a:xfrm>
          <a:prstGeom prst="ellipse">
            <a:avLst/>
          </a:prstGeom>
          <a:solidFill>
            <a:srgbClr val="C92A2A">
              <a:alpha val="18000"/>
            </a:srgbClr>
          </a:solidFill>
          <a:ln w="12700">
            <a:solidFill>
              <a:srgbClr val="C92A2A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 rot="-90000">
            <a:off x="411480" y="182880"/>
            <a:ext cx="3931920" cy="566928"/>
          </a:xfrm>
          <a:prstGeom prst="roundRect">
            <a:avLst>
              <a:gd name="adj" fmla="val 19355"/>
            </a:avLst>
          </a:prstGeom>
          <a:solidFill>
            <a:srgbClr val="1864AB"/>
          </a:solidFill>
          <a:ln>
            <a:solidFill>
              <a:srgbClr val="1864AB"/>
            </a:solidFill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Same words, different story</a:t>
            </a:r>
            <a:endParaRPr lang="en-US" sz="2100" dirty="0"/>
          </a:p>
        </p:txBody>
      </p:sp>
      <p:sp>
        <p:nvSpPr>
          <p:cNvPr id="5" name="structure"/>
          <p:cNvSpPr/>
          <p:nvPr/>
        </p:nvSpPr>
        <p:spPr>
          <a:xfrm>
            <a:off x="4526280" y="164592"/>
            <a:ext cx="4160520" cy="640080"/>
          </a:xfrm>
          <a:prstGeom prst="roundRect">
            <a:avLst>
              <a:gd name="adj" fmla="val 17143"/>
            </a:avLst>
          </a:prstGeom>
          <a:solidFill>
            <a:srgbClr val="FFFFFF"/>
          </a:solidFill>
          <a:ln w="25400">
            <a:solidFill>
              <a:srgbClr val="1864AB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4663440" y="73152"/>
            <a:ext cx="960120" cy="201168"/>
          </a:xfrm>
          <a:prstGeom prst="roundRect">
            <a:avLst>
              <a:gd name="adj" fmla="val 22727"/>
            </a:avLst>
          </a:prstGeom>
          <a:solidFill>
            <a:srgbClr val="1864AB"/>
          </a:solidFill>
          <a:ln>
            <a:solidFill>
              <a:srgbClr val="1864AB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STRUCTURE</a:t>
            </a:r>
            <a:endParaRPr lang="en-US" sz="800" dirty="0"/>
          </a:p>
        </p:txBody>
      </p:sp>
      <p:sp>
        <p:nvSpPr>
          <p:cNvPr id="7" name="Text 5"/>
          <p:cNvSpPr txBox="1"/>
          <p:nvPr/>
        </p:nvSpPr>
        <p:spPr>
          <a:xfrm>
            <a:off x="4681728" y="237744"/>
            <a:ext cx="391363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I </a:t>
            </a:r>
            <a:pPr algn="l" indent="0" marL="0">
              <a:buNone/>
            </a:pPr>
            <a:r>
              <a:rPr lang="en-US" sz="12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arrived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the film </a:t>
            </a:r>
            <a:pPr algn="l" indent="0" marL="0">
              <a:buNone/>
            </a:pPr>
            <a:r>
              <a:rPr lang="en-US" sz="12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started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→ 1 arrived, 2 started</a:t>
            </a:r>
            <a:endParaRPr lang="en-US" sz="1200" dirty="0"/>
          </a:p>
          <a:p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I </a:t>
            </a:r>
            <a:pPr algn="l" indent="0" marL="0">
              <a:buNone/>
            </a:pPr>
            <a:r>
              <a:rPr lang="en-US" sz="12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arrived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the film </a:t>
            </a:r>
            <a:pPr algn="l" indent="0" marL="0">
              <a:buNone/>
            </a:pPr>
            <a:r>
              <a:rPr lang="en-US" sz="12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had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algn="l" indent="0" marL="0">
              <a:buNone/>
            </a:pPr>
            <a:r>
              <a:rPr lang="en-US" sz="12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started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→ 1 started, 2 arrived</a:t>
            </a:r>
            <a:endParaRPr lang="en-US" sz="1200" dirty="0"/>
          </a:p>
        </p:txBody>
      </p:sp>
      <p:sp>
        <p:nvSpPr>
          <p:cNvPr id="8" name="c0"/>
          <p:cNvSpPr/>
          <p:nvPr/>
        </p:nvSpPr>
        <p:spPr>
          <a:xfrm>
            <a:off x="411480" y="932688"/>
            <a:ext cx="4114800" cy="3044952"/>
          </a:xfrm>
          <a:prstGeom prst="roundRect">
            <a:avLst>
              <a:gd name="adj" fmla="val 4204"/>
            </a:avLst>
          </a:prstGeom>
          <a:solidFill>
            <a:srgbClr val="D0EBFF"/>
          </a:solidFill>
          <a:ln w="12700">
            <a:solidFill>
              <a:srgbClr val="D0EBFF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 rot="-120000">
            <a:off x="594360" y="1033272"/>
            <a:ext cx="2743200" cy="384048"/>
          </a:xfrm>
          <a:prstGeom prst="roundRect">
            <a:avLst>
              <a:gd name="adj" fmla="val 23810"/>
            </a:avLst>
          </a:prstGeom>
          <a:solidFill>
            <a:srgbClr val="1864AB"/>
          </a:solidFill>
          <a:ln>
            <a:solidFill>
              <a:srgbClr val="1864AB"/>
            </a:solidFill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simple + past simple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640080" y="1554480"/>
            <a:ext cx="3749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I </a:t>
            </a:r>
            <a:pPr indent="0" marL="0">
              <a:buNone/>
            </a:pPr>
            <a:r>
              <a:rPr lang="en-US" sz="16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arrived</a:t>
            </a:r>
            <a:pPr indent="0" marL="0">
              <a:buNone/>
            </a:pPr>
            <a:r>
              <a:rPr lang="en-US" sz="16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the film </a:t>
            </a:r>
            <a:pPr indent="0" marL="0">
              <a:buNone/>
            </a:pPr>
            <a:r>
              <a:rPr lang="en-US" sz="16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started</a:t>
            </a:r>
            <a:pPr indent="0" marL="0">
              <a:buNone/>
            </a:pPr>
            <a:r>
              <a:rPr lang="en-US" sz="16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600" dirty="0"/>
          </a:p>
          <a:p>
            <a:pPr indent="0" marL="0">
              <a:buNone/>
            </a:pPr>
            <a:r>
              <a:rPr lang="en-US" sz="110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Cuando llegué, empezó la película.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640080" y="3017520"/>
            <a:ext cx="3657600" cy="0"/>
          </a:xfrm>
          <a:prstGeom prst="line">
            <a:avLst/>
          </a:prstGeom>
          <a:noFill/>
          <a:ln w="19050">
            <a:solidFill>
              <a:srgbClr val="4A5568"/>
            </a:solidFill>
            <a:prstDash val="solid"/>
            <a:tailEnd type="triangle"/>
          </a:ln>
        </p:spPr>
      </p:sp>
      <p:sp>
        <p:nvSpPr>
          <p:cNvPr id="12" name="Text 10"/>
          <p:cNvSpPr txBox="1"/>
          <p:nvPr/>
        </p:nvSpPr>
        <p:spPr>
          <a:xfrm>
            <a:off x="3749040" y="3072384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4A55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NOW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1399032" y="2862072"/>
            <a:ext cx="310896" cy="310896"/>
          </a:xfrm>
          <a:prstGeom prst="ellipse">
            <a:avLst/>
          </a:prstGeom>
          <a:solidFill>
            <a:srgbClr val="1864AB"/>
          </a:solidFill>
          <a:ln>
            <a:solidFill>
              <a:srgbClr val="1864AB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960120" y="2331720"/>
            <a:ext cx="1188720" cy="402336"/>
          </a:xfrm>
          <a:prstGeom prst="roundRect">
            <a:avLst>
              <a:gd name="adj" fmla="val 22727"/>
            </a:avLst>
          </a:prstGeom>
          <a:solidFill>
            <a:srgbClr val="1864AB"/>
          </a:solidFill>
          <a:ln>
            <a:solidFill>
              <a:srgbClr val="1864AB"/>
            </a:solidFill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arrived</a:t>
            </a:r>
            <a:endParaRPr lang="en-US" sz="1350" dirty="0"/>
          </a:p>
        </p:txBody>
      </p:sp>
      <p:sp>
        <p:nvSpPr>
          <p:cNvPr id="15" name="Text 13"/>
          <p:cNvSpPr/>
          <p:nvPr/>
        </p:nvSpPr>
        <p:spPr>
          <a:xfrm>
            <a:off x="3090672" y="2862072"/>
            <a:ext cx="310896" cy="310896"/>
          </a:xfrm>
          <a:prstGeom prst="ellipse">
            <a:avLst/>
          </a:prstGeom>
          <a:solidFill>
            <a:srgbClr val="1864AB"/>
          </a:solidFill>
          <a:ln>
            <a:solidFill>
              <a:srgbClr val="1864AB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2560320" y="2331720"/>
            <a:ext cx="1371600" cy="402336"/>
          </a:xfrm>
          <a:prstGeom prst="roundRect">
            <a:avLst>
              <a:gd name="adj" fmla="val 22727"/>
            </a:avLst>
          </a:prstGeom>
          <a:solidFill>
            <a:srgbClr val="1864AB"/>
          </a:solidFill>
          <a:ln>
            <a:solidFill>
              <a:srgbClr val="1864AB"/>
            </a:solidFill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film started</a:t>
            </a:r>
            <a:endParaRPr lang="en-US" sz="1350" dirty="0"/>
          </a:p>
        </p:txBody>
      </p:sp>
      <p:sp>
        <p:nvSpPr>
          <p:cNvPr id="17" name="Text 15"/>
          <p:cNvSpPr txBox="1"/>
          <p:nvPr/>
        </p:nvSpPr>
        <p:spPr>
          <a:xfrm>
            <a:off x="640080" y="3429000"/>
            <a:ext cx="3749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i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Llegué a tiempo: primero llegué y luego empezó.</a:t>
            </a:r>
            <a:endParaRPr lang="en-US" sz="1250" dirty="0"/>
          </a:p>
        </p:txBody>
      </p:sp>
      <p:sp>
        <p:nvSpPr>
          <p:cNvPr id="18" name="c1"/>
          <p:cNvSpPr/>
          <p:nvPr/>
        </p:nvSpPr>
        <p:spPr>
          <a:xfrm>
            <a:off x="4617720" y="932688"/>
            <a:ext cx="4114800" cy="3044952"/>
          </a:xfrm>
          <a:prstGeom prst="roundRect">
            <a:avLst>
              <a:gd name="adj" fmla="val 4204"/>
            </a:avLst>
          </a:prstGeom>
          <a:solidFill>
            <a:srgbClr val="E5DBFF"/>
          </a:solidFill>
          <a:ln w="12700">
            <a:solidFill>
              <a:srgbClr val="E5DBFF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19" name="Text 17"/>
          <p:cNvSpPr/>
          <p:nvPr/>
        </p:nvSpPr>
        <p:spPr>
          <a:xfrm rot="120000">
            <a:off x="4800600" y="1033272"/>
            <a:ext cx="2743200" cy="384048"/>
          </a:xfrm>
          <a:prstGeom prst="roundRect">
            <a:avLst>
              <a:gd name="adj" fmla="val 23810"/>
            </a:avLst>
          </a:prstGeom>
          <a:solidFill>
            <a:srgbClr val="6741D9"/>
          </a:solidFill>
          <a:ln>
            <a:solidFill>
              <a:srgbClr val="6741D9"/>
            </a:solidFill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simple + past perfect</a:t>
            </a:r>
            <a:endParaRPr lang="en-US" sz="1300" dirty="0"/>
          </a:p>
        </p:txBody>
      </p:sp>
      <p:sp>
        <p:nvSpPr>
          <p:cNvPr id="20" name="Text 18"/>
          <p:cNvSpPr txBox="1"/>
          <p:nvPr/>
        </p:nvSpPr>
        <p:spPr>
          <a:xfrm>
            <a:off x="4846320" y="1554480"/>
            <a:ext cx="3749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I </a:t>
            </a:r>
            <a:pPr indent="0" marL="0">
              <a:buNone/>
            </a:pPr>
            <a:r>
              <a:rPr lang="en-US" sz="16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arrived</a:t>
            </a:r>
            <a:pPr indent="0" marL="0">
              <a:buNone/>
            </a:pPr>
            <a:r>
              <a:rPr lang="en-US" sz="16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the film </a:t>
            </a:r>
            <a:pPr indent="0" marL="0">
              <a:buNone/>
            </a:pPr>
            <a:r>
              <a:rPr lang="en-US" sz="16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had</a:t>
            </a:r>
            <a:pPr indent="0" marL="0">
              <a:buNone/>
            </a:pPr>
            <a:r>
              <a:rPr lang="en-US" sz="16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6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started</a:t>
            </a:r>
            <a:pPr indent="0" marL="0">
              <a:buNone/>
            </a:pPr>
            <a:r>
              <a:rPr lang="en-US" sz="16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600" dirty="0"/>
          </a:p>
          <a:p>
            <a:pPr indent="0" marL="0">
              <a:buNone/>
            </a:pPr>
            <a:r>
              <a:rPr lang="en-US" sz="110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Cuando llegué, la película ya había empezado.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4846320" y="3017520"/>
            <a:ext cx="3657600" cy="0"/>
          </a:xfrm>
          <a:prstGeom prst="line">
            <a:avLst/>
          </a:prstGeom>
          <a:noFill/>
          <a:ln w="19050">
            <a:solidFill>
              <a:srgbClr val="4A5568"/>
            </a:solidFill>
            <a:prstDash val="solid"/>
            <a:tailEnd type="triangle"/>
          </a:ln>
        </p:spPr>
      </p:sp>
      <p:sp>
        <p:nvSpPr>
          <p:cNvPr id="22" name="Text 20"/>
          <p:cNvSpPr txBox="1"/>
          <p:nvPr/>
        </p:nvSpPr>
        <p:spPr>
          <a:xfrm>
            <a:off x="7955280" y="3072384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4A55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NOW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5605272" y="2862072"/>
            <a:ext cx="310896" cy="310896"/>
          </a:xfrm>
          <a:prstGeom prst="ellipse">
            <a:avLst/>
          </a:prstGeom>
          <a:solidFill>
            <a:srgbClr val="6741D9"/>
          </a:solidFill>
          <a:ln>
            <a:solidFill>
              <a:srgbClr val="6741D9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5074920" y="2331720"/>
            <a:ext cx="1371600" cy="402336"/>
          </a:xfrm>
          <a:prstGeom prst="roundRect">
            <a:avLst>
              <a:gd name="adj" fmla="val 22727"/>
            </a:avLst>
          </a:prstGeom>
          <a:solidFill>
            <a:srgbClr val="6741D9"/>
          </a:solidFill>
          <a:ln>
            <a:solidFill>
              <a:srgbClr val="6741D9"/>
            </a:solidFill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film started</a:t>
            </a:r>
            <a:endParaRPr lang="en-US" sz="1350" dirty="0"/>
          </a:p>
        </p:txBody>
      </p:sp>
      <p:sp>
        <p:nvSpPr>
          <p:cNvPr id="25" name="Text 23"/>
          <p:cNvSpPr/>
          <p:nvPr/>
        </p:nvSpPr>
        <p:spPr>
          <a:xfrm>
            <a:off x="7342632" y="2862072"/>
            <a:ext cx="310896" cy="310896"/>
          </a:xfrm>
          <a:prstGeom prst="ellipse">
            <a:avLst/>
          </a:prstGeom>
          <a:solidFill>
            <a:srgbClr val="1864AB"/>
          </a:solidFill>
          <a:ln>
            <a:solidFill>
              <a:srgbClr val="1864AB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6903720" y="2331720"/>
            <a:ext cx="1188720" cy="402336"/>
          </a:xfrm>
          <a:prstGeom prst="roundRect">
            <a:avLst>
              <a:gd name="adj" fmla="val 22727"/>
            </a:avLst>
          </a:prstGeom>
          <a:solidFill>
            <a:srgbClr val="1864AB"/>
          </a:solidFill>
          <a:ln>
            <a:solidFill>
              <a:srgbClr val="1864AB"/>
            </a:solidFill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arrived</a:t>
            </a:r>
            <a:endParaRPr lang="en-US" sz="1350" dirty="0"/>
          </a:p>
        </p:txBody>
      </p:sp>
      <p:sp>
        <p:nvSpPr>
          <p:cNvPr id="27" name="Text 25"/>
          <p:cNvSpPr txBox="1"/>
          <p:nvPr/>
        </p:nvSpPr>
        <p:spPr>
          <a:xfrm>
            <a:off x="4846320" y="3429000"/>
            <a:ext cx="3749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i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Llegué tarde: la película empezó antes.</a:t>
            </a:r>
            <a:endParaRPr lang="en-US" sz="1250" dirty="0"/>
          </a:p>
        </p:txBody>
      </p:sp>
      <p:sp>
        <p:nvSpPr>
          <p:cNvPr id="28" name="remember"/>
          <p:cNvSpPr/>
          <p:nvPr/>
        </p:nvSpPr>
        <p:spPr>
          <a:xfrm>
            <a:off x="411480" y="4114800"/>
            <a:ext cx="8321040" cy="731520"/>
          </a:xfrm>
          <a:prstGeom prst="roundRect">
            <a:avLst>
              <a:gd name="adj" fmla="val 17500"/>
            </a:avLst>
          </a:prstGeom>
          <a:solidFill>
            <a:srgbClr val="FFEC99"/>
          </a:solidFill>
          <a:ln w="12700">
            <a:solidFill>
              <a:srgbClr val="FFEC99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29" name="Text 27"/>
          <p:cNvSpPr/>
          <p:nvPr/>
        </p:nvSpPr>
        <p:spPr>
          <a:xfrm>
            <a:off x="566928" y="4261104"/>
            <a:ext cx="438912" cy="438912"/>
          </a:xfrm>
          <a:prstGeom prst="ellipse">
            <a:avLst/>
          </a:prstGeom>
          <a:solidFill>
            <a:srgbClr val="D9480F"/>
          </a:solidFill>
          <a:ln>
            <a:solidFill>
              <a:srgbClr val="D9480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!</a:t>
            </a:r>
            <a:endParaRPr lang="en-US" sz="2000" dirty="0"/>
          </a:p>
        </p:txBody>
      </p:sp>
      <p:sp>
        <p:nvSpPr>
          <p:cNvPr id="30" name="Text 28"/>
          <p:cNvSpPr txBox="1"/>
          <p:nvPr/>
        </p:nvSpPr>
        <p:spPr>
          <a:xfrm>
            <a:off x="1143000" y="4142232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200" kern="0" dirty="0">
                <a:solidFill>
                  <a:srgbClr val="A352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REMEMBER</a:t>
            </a:r>
            <a:endParaRPr lang="en-US" sz="800" dirty="0"/>
          </a:p>
        </p:txBody>
      </p:sp>
      <p:sp>
        <p:nvSpPr>
          <p:cNvPr id="31" name="Text 29"/>
          <p:cNvSpPr txBox="1"/>
          <p:nvPr/>
        </p:nvSpPr>
        <p:spPr>
          <a:xfrm>
            <a:off x="1143000" y="4315968"/>
            <a:ext cx="7498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Dos </a:t>
            </a:r>
            <a:pPr indent="0" marL="0">
              <a:buNone/>
            </a:pPr>
            <a:r>
              <a:rPr lang="en-US" sz="135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past simple</a:t>
            </a:r>
            <a:pPr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las acciones van en orden, una detrás de otra (llegué y empezó)</a:t>
            </a:r>
            <a:endParaRPr lang="en-US" sz="1350" dirty="0"/>
          </a:p>
          <a:p>
            <a:pPr indent="0" marL="0">
              <a:buNone/>
            </a:pPr>
            <a:r>
              <a:rPr lang="en-US" sz="1200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had</a:t>
            </a:r>
            <a:pPr indent="0" marL="0">
              <a:buNone/>
            </a:pPr>
            <a:r>
              <a:rPr lang="en-US" sz="1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</a:t>
            </a:r>
            <a:pPr indent="0" marL="0">
              <a:buNone/>
            </a:pPr>
            <a:r>
              <a:rPr lang="en-US" sz="1200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participio</a:t>
            </a:r>
            <a:pPr indent="0" marL="0">
              <a:buNone/>
            </a:pPr>
            <a:r>
              <a:rPr lang="en-US" sz="1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esa acción pasó ANTES, aunque la digamos después (ya había empezado)</a:t>
            </a:r>
            <a:endParaRPr lang="en-US" sz="13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49640" y="4901184"/>
            <a:ext cx="365760" cy="20116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A5568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818120" y="-1234440"/>
            <a:ext cx="2377440" cy="2377440"/>
          </a:xfrm>
          <a:prstGeom prst="ellipse">
            <a:avLst/>
          </a:prstGeom>
          <a:solidFill>
            <a:srgbClr val="D9480F">
              <a:alpha val="20000"/>
            </a:srgbClr>
          </a:solidFill>
          <a:ln w="12700">
            <a:solidFill>
              <a:srgbClr val="D9480F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1005840" y="4160520"/>
            <a:ext cx="1828800" cy="1828800"/>
          </a:xfrm>
          <a:prstGeom prst="ellipse">
            <a:avLst/>
          </a:prstGeom>
          <a:solidFill>
            <a:srgbClr val="A35200">
              <a:alpha val="18000"/>
            </a:srgbClr>
          </a:solidFill>
          <a:ln w="12700">
            <a:solidFill>
              <a:srgbClr val="A35200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 rot="-90000">
            <a:off x="411480" y="182880"/>
            <a:ext cx="3931920" cy="566928"/>
          </a:xfrm>
          <a:prstGeom prst="roundRect">
            <a:avLst>
              <a:gd name="adj" fmla="val 19355"/>
            </a:avLst>
          </a:prstGeom>
          <a:solidFill>
            <a:srgbClr val="D9480F"/>
          </a:solidFill>
          <a:ln>
            <a:solidFill>
              <a:srgbClr val="D9480F"/>
            </a:solidFill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Before / after / by the time</a:t>
            </a:r>
            <a:endParaRPr lang="en-US" sz="2100" dirty="0"/>
          </a:p>
        </p:txBody>
      </p:sp>
      <p:sp>
        <p:nvSpPr>
          <p:cNvPr id="5" name="structure"/>
          <p:cNvSpPr/>
          <p:nvPr/>
        </p:nvSpPr>
        <p:spPr>
          <a:xfrm>
            <a:off x="4526280" y="164592"/>
            <a:ext cx="4160520" cy="640080"/>
          </a:xfrm>
          <a:prstGeom prst="roundRect">
            <a:avLst>
              <a:gd name="adj" fmla="val 17143"/>
            </a:avLst>
          </a:prstGeom>
          <a:solidFill>
            <a:srgbClr val="FFFFFF"/>
          </a:solidFill>
          <a:ln w="25400">
            <a:solidFill>
              <a:srgbClr val="D9480F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4663440" y="73152"/>
            <a:ext cx="960120" cy="201168"/>
          </a:xfrm>
          <a:prstGeom prst="roundRect">
            <a:avLst>
              <a:gd name="adj" fmla="val 22727"/>
            </a:avLst>
          </a:prstGeom>
          <a:solidFill>
            <a:srgbClr val="D9480F"/>
          </a:solidFill>
          <a:ln>
            <a:solidFill>
              <a:srgbClr val="D9480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STRUCTURE</a:t>
            </a:r>
            <a:endParaRPr lang="en-US" sz="800" dirty="0"/>
          </a:p>
        </p:txBody>
      </p:sp>
      <p:sp>
        <p:nvSpPr>
          <p:cNvPr id="7" name="Text 5"/>
          <p:cNvSpPr txBox="1"/>
          <p:nvPr/>
        </p:nvSpPr>
        <p:spPr>
          <a:xfrm>
            <a:off x="4681728" y="237744"/>
            <a:ext cx="391363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before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 </a:t>
            </a:r>
            <a:pPr algn="l" indent="0" marL="0">
              <a:buNone/>
            </a:pPr>
            <a:r>
              <a:rPr lang="en-US" sz="12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by the time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</a:t>
            </a:r>
            <a:pPr algn="l" indent="0" marL="0">
              <a:buNone/>
            </a:pPr>
            <a:r>
              <a:rPr lang="en-US" sz="12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past simple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… </a:t>
            </a:r>
            <a:pPr algn="l" indent="0" marL="0">
              <a:buNone/>
            </a:pPr>
            <a:r>
              <a:rPr lang="en-US" sz="12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had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</a:t>
            </a:r>
            <a:pPr algn="l" indent="0" marL="0">
              <a:buNone/>
            </a:pPr>
            <a:r>
              <a:rPr lang="en-US" sz="12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participle</a:t>
            </a:r>
            <a:endParaRPr lang="en-US" sz="1200" dirty="0"/>
          </a:p>
          <a:p>
            <a:pPr algn="l" indent="0" marL="0">
              <a:buNone/>
            </a:pPr>
            <a:r>
              <a:rPr lang="en-US" sz="12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after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</a:t>
            </a:r>
            <a:pPr algn="l" indent="0" marL="0">
              <a:buNone/>
            </a:pPr>
            <a:r>
              <a:rPr lang="en-US" sz="12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had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</a:t>
            </a:r>
            <a:pPr algn="l" indent="0" marL="0">
              <a:buNone/>
            </a:pPr>
            <a:r>
              <a:rPr lang="en-US" sz="12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participle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… </a:t>
            </a:r>
            <a:pPr algn="l" indent="0" marL="0">
              <a:buNone/>
            </a:pPr>
            <a:r>
              <a:rPr lang="en-US" sz="12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past simple</a:t>
            </a:r>
            <a:endParaRPr lang="en-US" sz="1200" dirty="0"/>
          </a:p>
        </p:txBody>
      </p:sp>
      <p:sp>
        <p:nvSpPr>
          <p:cNvPr id="8" name="lw0"/>
          <p:cNvSpPr/>
          <p:nvPr/>
        </p:nvSpPr>
        <p:spPr>
          <a:xfrm>
            <a:off x="411480" y="932688"/>
            <a:ext cx="4114800" cy="1444752"/>
          </a:xfrm>
          <a:prstGeom prst="roundRect">
            <a:avLst>
              <a:gd name="adj" fmla="val 8861"/>
            </a:avLst>
          </a:prstGeom>
          <a:solidFill>
            <a:srgbClr val="FFE8CC"/>
          </a:solidFill>
          <a:ln w="12700">
            <a:solidFill>
              <a:srgbClr val="FFE8CC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 rot="-120000">
            <a:off x="594360" y="1042416"/>
            <a:ext cx="1005840" cy="384048"/>
          </a:xfrm>
          <a:prstGeom prst="roundRect">
            <a:avLst>
              <a:gd name="adj" fmla="val 23810"/>
            </a:avLst>
          </a:prstGeom>
          <a:solidFill>
            <a:srgbClr val="D9480F"/>
          </a:solidFill>
          <a:ln>
            <a:solidFill>
              <a:srgbClr val="D9480F"/>
            </a:solidFill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before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1737360" y="1042416"/>
            <a:ext cx="2194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 antes de (que)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640080" y="1527048"/>
            <a:ext cx="3749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</a:t>
            </a:r>
            <a:pPr indent="0" marL="0">
              <a:buNone/>
            </a:pPr>
            <a:r>
              <a:rPr lang="en-US" sz="15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had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5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finished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my homework </a:t>
            </a:r>
            <a:pPr indent="0" marL="0">
              <a:buNone/>
            </a:pPr>
            <a:r>
              <a:rPr lang="en-US" sz="15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before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I </a:t>
            </a:r>
            <a:pPr indent="0" marL="0">
              <a:buNone/>
            </a:pPr>
            <a:r>
              <a:rPr lang="en-US" sz="15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went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out.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Había terminado los deberes antes de salir.</a:t>
            </a:r>
            <a:endParaRPr lang="en-US" sz="1500" dirty="0"/>
          </a:p>
        </p:txBody>
      </p:sp>
      <p:sp>
        <p:nvSpPr>
          <p:cNvPr id="12" name="lw1"/>
          <p:cNvSpPr/>
          <p:nvPr/>
        </p:nvSpPr>
        <p:spPr>
          <a:xfrm>
            <a:off x="4617720" y="932688"/>
            <a:ext cx="4114800" cy="1444752"/>
          </a:xfrm>
          <a:prstGeom prst="roundRect">
            <a:avLst>
              <a:gd name="adj" fmla="val 8861"/>
            </a:avLst>
          </a:prstGeom>
          <a:solidFill>
            <a:srgbClr val="FFF3BF"/>
          </a:solidFill>
          <a:ln w="12700">
            <a:solidFill>
              <a:srgbClr val="FFF3BF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 rot="120000">
            <a:off x="4800600" y="1042416"/>
            <a:ext cx="1005840" cy="384048"/>
          </a:xfrm>
          <a:prstGeom prst="roundRect">
            <a:avLst>
              <a:gd name="adj" fmla="val 23810"/>
            </a:avLst>
          </a:prstGeom>
          <a:solidFill>
            <a:srgbClr val="D9480F"/>
          </a:solidFill>
          <a:ln>
            <a:solidFill>
              <a:srgbClr val="D9480F"/>
            </a:solidFill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after</a:t>
            </a:r>
            <a:endParaRPr lang="en-US" sz="1400" dirty="0"/>
          </a:p>
        </p:txBody>
      </p:sp>
      <p:sp>
        <p:nvSpPr>
          <p:cNvPr id="14" name="Text 12"/>
          <p:cNvSpPr txBox="1"/>
          <p:nvPr/>
        </p:nvSpPr>
        <p:spPr>
          <a:xfrm>
            <a:off x="5943600" y="1042416"/>
            <a:ext cx="2194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 después de (que)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4846320" y="1527048"/>
            <a:ext cx="3749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After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she </a:t>
            </a:r>
            <a:pPr indent="0" marL="0">
              <a:buNone/>
            </a:pPr>
            <a:r>
              <a:rPr lang="en-US" sz="15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had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5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eaten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she </a:t>
            </a:r>
            <a:pPr indent="0" marL="0">
              <a:buNone/>
            </a:pPr>
            <a:r>
              <a:rPr lang="en-US" sz="15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went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to bed.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Después de cenar, se fue a la cama.</a:t>
            </a:r>
            <a:endParaRPr lang="en-US" sz="1500" dirty="0"/>
          </a:p>
        </p:txBody>
      </p:sp>
      <p:sp>
        <p:nvSpPr>
          <p:cNvPr id="16" name="lw2"/>
          <p:cNvSpPr/>
          <p:nvPr/>
        </p:nvSpPr>
        <p:spPr>
          <a:xfrm>
            <a:off x="411480" y="2487168"/>
            <a:ext cx="4114800" cy="1444752"/>
          </a:xfrm>
          <a:prstGeom prst="roundRect">
            <a:avLst>
              <a:gd name="adj" fmla="val 8861"/>
            </a:avLst>
          </a:prstGeom>
          <a:solidFill>
            <a:srgbClr val="FFE3E3"/>
          </a:solidFill>
          <a:ln w="12700">
            <a:solidFill>
              <a:srgbClr val="FFE3E3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17" name="Text 15"/>
          <p:cNvSpPr/>
          <p:nvPr/>
        </p:nvSpPr>
        <p:spPr>
          <a:xfrm rot="-120000">
            <a:off x="594360" y="2596896"/>
            <a:ext cx="1463040" cy="384048"/>
          </a:xfrm>
          <a:prstGeom prst="roundRect">
            <a:avLst>
              <a:gd name="adj" fmla="val 23810"/>
            </a:avLst>
          </a:prstGeom>
          <a:solidFill>
            <a:srgbClr val="D9480F"/>
          </a:solidFill>
          <a:ln>
            <a:solidFill>
              <a:srgbClr val="D9480F"/>
            </a:solidFill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by the time</a:t>
            </a:r>
            <a:endParaRPr lang="en-US" sz="1400" dirty="0"/>
          </a:p>
        </p:txBody>
      </p:sp>
      <p:sp>
        <p:nvSpPr>
          <p:cNvPr id="18" name="Text 16"/>
          <p:cNvSpPr txBox="1"/>
          <p:nvPr/>
        </p:nvSpPr>
        <p:spPr>
          <a:xfrm>
            <a:off x="2194560" y="2596896"/>
            <a:ext cx="2194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 para cuando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640080" y="3081528"/>
            <a:ext cx="3749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By the time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we </a:t>
            </a:r>
            <a:pPr indent="0" marL="0">
              <a:buNone/>
            </a:pPr>
            <a:r>
              <a:rPr lang="en-US" sz="15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arrived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the train </a:t>
            </a:r>
            <a:pPr indent="0" marL="0">
              <a:buNone/>
            </a:pPr>
            <a:r>
              <a:rPr lang="en-US" sz="15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had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5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left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cuando llegamos, el tren ya se había ido.</a:t>
            </a:r>
            <a:endParaRPr lang="en-US" sz="1500" dirty="0"/>
          </a:p>
        </p:txBody>
      </p:sp>
      <p:sp>
        <p:nvSpPr>
          <p:cNvPr id="20" name="lw3"/>
          <p:cNvSpPr/>
          <p:nvPr/>
        </p:nvSpPr>
        <p:spPr>
          <a:xfrm>
            <a:off x="4617720" y="2487168"/>
            <a:ext cx="4114800" cy="1444752"/>
          </a:xfrm>
          <a:prstGeom prst="roundRect">
            <a:avLst>
              <a:gd name="adj" fmla="val 8861"/>
            </a:avLst>
          </a:prstGeom>
          <a:solidFill>
            <a:srgbClr val="FFDEEB"/>
          </a:solidFill>
          <a:ln w="12700">
            <a:solidFill>
              <a:srgbClr val="FFDEEB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21" name="Text 19"/>
          <p:cNvSpPr/>
          <p:nvPr/>
        </p:nvSpPr>
        <p:spPr>
          <a:xfrm rot="120000">
            <a:off x="4800600" y="2596896"/>
            <a:ext cx="1005840" cy="384048"/>
          </a:xfrm>
          <a:prstGeom prst="roundRect">
            <a:avLst>
              <a:gd name="adj" fmla="val 23810"/>
            </a:avLst>
          </a:prstGeom>
          <a:solidFill>
            <a:srgbClr val="D9480F"/>
          </a:solidFill>
          <a:ln>
            <a:solidFill>
              <a:srgbClr val="D9480F"/>
            </a:solidFill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when</a:t>
            </a:r>
            <a:endParaRPr lang="en-US" sz="1400" dirty="0"/>
          </a:p>
        </p:txBody>
      </p:sp>
      <p:sp>
        <p:nvSpPr>
          <p:cNvPr id="22" name="Text 20"/>
          <p:cNvSpPr txBox="1"/>
          <p:nvPr/>
        </p:nvSpPr>
        <p:spPr>
          <a:xfrm>
            <a:off x="5943600" y="2596896"/>
            <a:ext cx="2194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 cuando</a:t>
            </a:r>
            <a:endParaRPr lang="en-US" sz="1300" dirty="0"/>
          </a:p>
        </p:txBody>
      </p:sp>
      <p:sp>
        <p:nvSpPr>
          <p:cNvPr id="23" name="Text 21"/>
          <p:cNvSpPr txBox="1"/>
          <p:nvPr/>
        </p:nvSpPr>
        <p:spPr>
          <a:xfrm>
            <a:off x="4846320" y="3081528"/>
            <a:ext cx="3749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I </a:t>
            </a:r>
            <a:pPr indent="0" marL="0">
              <a:buNone/>
            </a:pPr>
            <a:r>
              <a:rPr lang="en-US" sz="15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got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home, my brother </a:t>
            </a:r>
            <a:pPr indent="0" marL="0">
              <a:buNone/>
            </a:pPr>
            <a:r>
              <a:rPr lang="en-US" sz="15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had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5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gone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to bed.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Cuando llegué a casa, mi hermano ya se había acostado.</a:t>
            </a:r>
            <a:endParaRPr lang="en-US" sz="1500" dirty="0"/>
          </a:p>
        </p:txBody>
      </p:sp>
      <p:sp>
        <p:nvSpPr>
          <p:cNvPr id="24" name="remember"/>
          <p:cNvSpPr/>
          <p:nvPr/>
        </p:nvSpPr>
        <p:spPr>
          <a:xfrm>
            <a:off x="411480" y="4114800"/>
            <a:ext cx="8321040" cy="731520"/>
          </a:xfrm>
          <a:prstGeom prst="roundRect">
            <a:avLst>
              <a:gd name="adj" fmla="val 17500"/>
            </a:avLst>
          </a:prstGeom>
          <a:solidFill>
            <a:srgbClr val="FFEC99"/>
          </a:solidFill>
          <a:ln w="12700">
            <a:solidFill>
              <a:srgbClr val="FFEC99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25" name="Text 23"/>
          <p:cNvSpPr/>
          <p:nvPr/>
        </p:nvSpPr>
        <p:spPr>
          <a:xfrm>
            <a:off x="566928" y="4261104"/>
            <a:ext cx="438912" cy="438912"/>
          </a:xfrm>
          <a:prstGeom prst="ellipse">
            <a:avLst/>
          </a:prstGeom>
          <a:solidFill>
            <a:srgbClr val="D9480F"/>
          </a:solidFill>
          <a:ln>
            <a:solidFill>
              <a:srgbClr val="D9480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!</a:t>
            </a:r>
            <a:endParaRPr lang="en-US" sz="2000" dirty="0"/>
          </a:p>
        </p:txBody>
      </p:sp>
      <p:sp>
        <p:nvSpPr>
          <p:cNvPr id="26" name="Text 24"/>
          <p:cNvSpPr txBox="1"/>
          <p:nvPr/>
        </p:nvSpPr>
        <p:spPr>
          <a:xfrm>
            <a:off x="1143000" y="4142232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200" kern="0" dirty="0">
                <a:solidFill>
                  <a:srgbClr val="A352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REMEMBER</a:t>
            </a:r>
            <a:endParaRPr lang="en-US" sz="800" dirty="0"/>
          </a:p>
        </p:txBody>
      </p:sp>
      <p:sp>
        <p:nvSpPr>
          <p:cNvPr id="27" name="Text 25"/>
          <p:cNvSpPr txBox="1"/>
          <p:nvPr/>
        </p:nvSpPr>
        <p:spPr>
          <a:xfrm>
            <a:off x="1143000" y="4315968"/>
            <a:ext cx="7498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by the time</a:t>
            </a:r>
            <a:pPr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para cuando → la otra acción ya había pasado: el tren ya se había ido</a:t>
            </a:r>
            <a:endParaRPr lang="en-US" sz="1350" dirty="0"/>
          </a:p>
          <a:p>
            <a:pPr indent="0" marL="0">
              <a:buNone/>
            </a:pPr>
            <a:r>
              <a:rPr lang="en-US" sz="1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Solo la acción ANTERIOR va en </a:t>
            </a:r>
            <a:pPr indent="0" marL="0">
              <a:buNone/>
            </a:pPr>
            <a:r>
              <a:rPr lang="en-US" sz="1200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past perfect</a:t>
            </a:r>
            <a:pPr indent="0" marL="0">
              <a:buNone/>
            </a:pPr>
            <a:r>
              <a:rPr lang="en-US" sz="1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; la posterior, en </a:t>
            </a:r>
            <a:pPr indent="0" marL="0">
              <a:buNone/>
            </a:pPr>
            <a:r>
              <a:rPr lang="en-US" sz="1200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past simple</a:t>
            </a:r>
            <a:pPr indent="0" marL="0">
              <a:buNone/>
            </a:pPr>
            <a:r>
              <a:rPr lang="en-US" sz="1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3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49640" y="4901184"/>
            <a:ext cx="365760" cy="20116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A5568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818120" y="-1234440"/>
            <a:ext cx="2377440" cy="2377440"/>
          </a:xfrm>
          <a:prstGeom prst="ellipse">
            <a:avLst/>
          </a:prstGeom>
          <a:solidFill>
            <a:srgbClr val="D9480F">
              <a:alpha val="20000"/>
            </a:srgbClr>
          </a:solidFill>
          <a:ln w="12700">
            <a:solidFill>
              <a:srgbClr val="D9480F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1005840" y="4160520"/>
            <a:ext cx="1828800" cy="1828800"/>
          </a:xfrm>
          <a:prstGeom prst="ellipse">
            <a:avLst/>
          </a:prstGeom>
          <a:solidFill>
            <a:srgbClr val="A35200">
              <a:alpha val="18000"/>
            </a:srgbClr>
          </a:solidFill>
          <a:ln w="12700">
            <a:solidFill>
              <a:srgbClr val="A35200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 rot="-90000">
            <a:off x="411480" y="182880"/>
            <a:ext cx="3931920" cy="566928"/>
          </a:xfrm>
          <a:prstGeom prst="roundRect">
            <a:avLst>
              <a:gd name="adj" fmla="val 19355"/>
            </a:avLst>
          </a:prstGeom>
          <a:solidFill>
            <a:srgbClr val="D9480F"/>
          </a:solidFill>
          <a:ln>
            <a:solidFill>
              <a:srgbClr val="D9480F"/>
            </a:solidFill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Already, just, never, ever</a:t>
            </a:r>
            <a:endParaRPr lang="en-US" sz="2100" dirty="0"/>
          </a:p>
        </p:txBody>
      </p:sp>
      <p:sp>
        <p:nvSpPr>
          <p:cNvPr id="5" name="structure"/>
          <p:cNvSpPr/>
          <p:nvPr/>
        </p:nvSpPr>
        <p:spPr>
          <a:xfrm>
            <a:off x="4526280" y="164592"/>
            <a:ext cx="4160520" cy="640080"/>
          </a:xfrm>
          <a:prstGeom prst="roundRect">
            <a:avLst>
              <a:gd name="adj" fmla="val 17143"/>
            </a:avLst>
          </a:prstGeom>
          <a:solidFill>
            <a:srgbClr val="FFFFFF"/>
          </a:solidFill>
          <a:ln w="25400">
            <a:solidFill>
              <a:srgbClr val="D9480F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4663440" y="73152"/>
            <a:ext cx="960120" cy="201168"/>
          </a:xfrm>
          <a:prstGeom prst="roundRect">
            <a:avLst>
              <a:gd name="adj" fmla="val 22727"/>
            </a:avLst>
          </a:prstGeom>
          <a:solidFill>
            <a:srgbClr val="D9480F"/>
          </a:solidFill>
          <a:ln>
            <a:solidFill>
              <a:srgbClr val="D9480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STRUCTURE</a:t>
            </a:r>
            <a:endParaRPr lang="en-US" sz="800" dirty="0"/>
          </a:p>
        </p:txBody>
      </p:sp>
      <p:sp>
        <p:nvSpPr>
          <p:cNvPr id="7" name="Text 5"/>
          <p:cNvSpPr txBox="1"/>
          <p:nvPr/>
        </p:nvSpPr>
        <p:spPr>
          <a:xfrm>
            <a:off x="4681728" y="237744"/>
            <a:ext cx="391363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subject + </a:t>
            </a:r>
            <a:pPr algn="l" indent="0" marL="0">
              <a:buNone/>
            </a:pPr>
            <a:r>
              <a:rPr lang="en-US" sz="12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had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</a:t>
            </a:r>
            <a:pPr algn="l" indent="0" marL="0">
              <a:buNone/>
            </a:pPr>
            <a:r>
              <a:rPr lang="en-US" sz="12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already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 </a:t>
            </a:r>
            <a:pPr algn="l" indent="0" marL="0">
              <a:buNone/>
            </a:pPr>
            <a:r>
              <a:rPr lang="en-US" sz="12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just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 </a:t>
            </a:r>
            <a:pPr algn="l" indent="0" marL="0">
              <a:buNone/>
            </a:pPr>
            <a:r>
              <a:rPr lang="en-US" sz="12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never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</a:t>
            </a:r>
            <a:pPr algn="l" indent="0" marL="0">
              <a:buNone/>
            </a:pPr>
            <a:r>
              <a:rPr lang="en-US" sz="12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participle</a:t>
            </a:r>
            <a:endParaRPr lang="en-US" sz="1200" dirty="0"/>
          </a:p>
          <a:p>
            <a:pPr algn="l" indent="0" marL="0">
              <a:buNone/>
            </a:pPr>
            <a:r>
              <a:rPr lang="en-US" sz="12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Had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subject + </a:t>
            </a:r>
            <a:pPr algn="l" indent="0" marL="0">
              <a:buNone/>
            </a:pPr>
            <a:r>
              <a:rPr lang="en-US" sz="12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</a:t>
            </a:r>
            <a:pPr algn="l" indent="0" marL="0">
              <a:buNone/>
            </a:pPr>
            <a:r>
              <a:rPr lang="en-US" sz="12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participle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…?</a:t>
            </a:r>
            <a:endParaRPr lang="en-US" sz="1200" dirty="0"/>
          </a:p>
        </p:txBody>
      </p:sp>
      <p:sp>
        <p:nvSpPr>
          <p:cNvPr id="8" name="aj0"/>
          <p:cNvSpPr/>
          <p:nvPr/>
        </p:nvSpPr>
        <p:spPr>
          <a:xfrm>
            <a:off x="411480" y="932688"/>
            <a:ext cx="4114800" cy="1444752"/>
          </a:xfrm>
          <a:prstGeom prst="roundRect">
            <a:avLst>
              <a:gd name="adj" fmla="val 8861"/>
            </a:avLst>
          </a:prstGeom>
          <a:solidFill>
            <a:srgbClr val="FFE8CC"/>
          </a:solidFill>
          <a:ln w="12700">
            <a:solidFill>
              <a:srgbClr val="FFE8CC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 rot="-120000">
            <a:off x="594360" y="1042416"/>
            <a:ext cx="1143000" cy="384048"/>
          </a:xfrm>
          <a:prstGeom prst="roundRect">
            <a:avLst>
              <a:gd name="adj" fmla="val 23810"/>
            </a:avLst>
          </a:prstGeom>
          <a:solidFill>
            <a:srgbClr val="D9480F"/>
          </a:solidFill>
          <a:ln>
            <a:solidFill>
              <a:srgbClr val="D9480F"/>
            </a:solidFill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already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1874520" y="1042416"/>
            <a:ext cx="24688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 ya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640080" y="1527048"/>
            <a:ext cx="3749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match </a:t>
            </a:r>
            <a:pPr indent="0" marL="0">
              <a:buNone/>
            </a:pPr>
            <a:r>
              <a:rPr lang="en-US" sz="15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had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5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already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5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started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partido ya había empezado.</a:t>
            </a:r>
            <a:endParaRPr lang="en-US" sz="1500" dirty="0"/>
          </a:p>
        </p:txBody>
      </p:sp>
      <p:sp>
        <p:nvSpPr>
          <p:cNvPr id="12" name="aj1"/>
          <p:cNvSpPr/>
          <p:nvPr/>
        </p:nvSpPr>
        <p:spPr>
          <a:xfrm>
            <a:off x="4617720" y="932688"/>
            <a:ext cx="4114800" cy="1444752"/>
          </a:xfrm>
          <a:prstGeom prst="roundRect">
            <a:avLst>
              <a:gd name="adj" fmla="val 8861"/>
            </a:avLst>
          </a:prstGeom>
          <a:solidFill>
            <a:srgbClr val="FFF3BF"/>
          </a:solidFill>
          <a:ln w="12700">
            <a:solidFill>
              <a:srgbClr val="FFF3BF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 rot="120000">
            <a:off x="4800600" y="1042416"/>
            <a:ext cx="1143000" cy="384048"/>
          </a:xfrm>
          <a:prstGeom prst="roundRect">
            <a:avLst>
              <a:gd name="adj" fmla="val 23810"/>
            </a:avLst>
          </a:prstGeom>
          <a:solidFill>
            <a:srgbClr val="D9480F"/>
          </a:solidFill>
          <a:ln>
            <a:solidFill>
              <a:srgbClr val="D9480F"/>
            </a:solidFill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just</a:t>
            </a:r>
            <a:endParaRPr lang="en-US" sz="1400" dirty="0"/>
          </a:p>
        </p:txBody>
      </p:sp>
      <p:sp>
        <p:nvSpPr>
          <p:cNvPr id="14" name="Text 12"/>
          <p:cNvSpPr txBox="1"/>
          <p:nvPr/>
        </p:nvSpPr>
        <p:spPr>
          <a:xfrm>
            <a:off x="6080760" y="1042416"/>
            <a:ext cx="24688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 acababa de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4846320" y="1527048"/>
            <a:ext cx="3749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</a:t>
            </a:r>
            <a:pPr indent="0" marL="0">
              <a:buNone/>
            </a:pPr>
            <a:r>
              <a:rPr lang="en-US" sz="15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had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5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just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5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sat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down when the phone </a:t>
            </a:r>
            <a:pPr indent="0" marL="0">
              <a:buNone/>
            </a:pPr>
            <a:r>
              <a:rPr lang="en-US" sz="15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rang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 acababa de sentar cuando sonó el teléfono.</a:t>
            </a:r>
            <a:endParaRPr lang="en-US" sz="1500" dirty="0"/>
          </a:p>
        </p:txBody>
      </p:sp>
      <p:sp>
        <p:nvSpPr>
          <p:cNvPr id="16" name="aj2"/>
          <p:cNvSpPr/>
          <p:nvPr/>
        </p:nvSpPr>
        <p:spPr>
          <a:xfrm>
            <a:off x="411480" y="2487168"/>
            <a:ext cx="4114800" cy="1444752"/>
          </a:xfrm>
          <a:prstGeom prst="roundRect">
            <a:avLst>
              <a:gd name="adj" fmla="val 8861"/>
            </a:avLst>
          </a:prstGeom>
          <a:solidFill>
            <a:srgbClr val="C5F6FA"/>
          </a:solidFill>
          <a:ln w="12700">
            <a:solidFill>
              <a:srgbClr val="C5F6F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17" name="Text 15"/>
          <p:cNvSpPr/>
          <p:nvPr/>
        </p:nvSpPr>
        <p:spPr>
          <a:xfrm rot="-120000">
            <a:off x="594360" y="2596896"/>
            <a:ext cx="1143000" cy="384048"/>
          </a:xfrm>
          <a:prstGeom prst="roundRect">
            <a:avLst>
              <a:gd name="adj" fmla="val 23810"/>
            </a:avLst>
          </a:prstGeom>
          <a:solidFill>
            <a:srgbClr val="D9480F"/>
          </a:solidFill>
          <a:ln>
            <a:solidFill>
              <a:srgbClr val="D9480F"/>
            </a:solidFill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never</a:t>
            </a:r>
            <a:endParaRPr lang="en-US" sz="1400" dirty="0"/>
          </a:p>
        </p:txBody>
      </p:sp>
      <p:sp>
        <p:nvSpPr>
          <p:cNvPr id="18" name="Text 16"/>
          <p:cNvSpPr txBox="1"/>
          <p:nvPr/>
        </p:nvSpPr>
        <p:spPr>
          <a:xfrm>
            <a:off x="1874520" y="2596896"/>
            <a:ext cx="24688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 nunca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640080" y="3081528"/>
            <a:ext cx="3749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She </a:t>
            </a:r>
            <a:pPr indent="0" marL="0">
              <a:buNone/>
            </a:pPr>
            <a:r>
              <a:rPr lang="en-US" sz="15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had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5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never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5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travelled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by plane.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Nunca había viajado en avión.</a:t>
            </a:r>
            <a:endParaRPr lang="en-US" sz="1500" dirty="0"/>
          </a:p>
        </p:txBody>
      </p:sp>
      <p:sp>
        <p:nvSpPr>
          <p:cNvPr id="20" name="aj3"/>
          <p:cNvSpPr/>
          <p:nvPr/>
        </p:nvSpPr>
        <p:spPr>
          <a:xfrm>
            <a:off x="4617720" y="2487168"/>
            <a:ext cx="4114800" cy="1444752"/>
          </a:xfrm>
          <a:prstGeom prst="roundRect">
            <a:avLst>
              <a:gd name="adj" fmla="val 8861"/>
            </a:avLst>
          </a:prstGeom>
          <a:solidFill>
            <a:srgbClr val="D3F9D8"/>
          </a:solidFill>
          <a:ln w="12700">
            <a:solidFill>
              <a:srgbClr val="D3F9D8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21" name="Text 19"/>
          <p:cNvSpPr/>
          <p:nvPr/>
        </p:nvSpPr>
        <p:spPr>
          <a:xfrm rot="120000">
            <a:off x="4800600" y="2596896"/>
            <a:ext cx="1143000" cy="384048"/>
          </a:xfrm>
          <a:prstGeom prst="roundRect">
            <a:avLst>
              <a:gd name="adj" fmla="val 23810"/>
            </a:avLst>
          </a:prstGeom>
          <a:solidFill>
            <a:srgbClr val="D9480F"/>
          </a:solidFill>
          <a:ln>
            <a:solidFill>
              <a:srgbClr val="D9480F"/>
            </a:solidFill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</a:t>
            </a:r>
            <a:endParaRPr lang="en-US" sz="1400" dirty="0"/>
          </a:p>
        </p:txBody>
      </p:sp>
      <p:sp>
        <p:nvSpPr>
          <p:cNvPr id="22" name="Text 20"/>
          <p:cNvSpPr txBox="1"/>
          <p:nvPr/>
        </p:nvSpPr>
        <p:spPr>
          <a:xfrm>
            <a:off x="6080760" y="2596896"/>
            <a:ext cx="24688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 alguna vez (?)</a:t>
            </a:r>
            <a:endParaRPr lang="en-US" sz="1300" dirty="0"/>
          </a:p>
        </p:txBody>
      </p:sp>
      <p:sp>
        <p:nvSpPr>
          <p:cNvPr id="23" name="Text 21"/>
          <p:cNvSpPr txBox="1"/>
          <p:nvPr/>
        </p:nvSpPr>
        <p:spPr>
          <a:xfrm>
            <a:off x="4846320" y="3081528"/>
            <a:ext cx="3749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Had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you </a:t>
            </a:r>
            <a:pPr indent="0" marL="0">
              <a:buNone/>
            </a:pPr>
            <a:r>
              <a:rPr lang="en-US" sz="15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5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tried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sushi before?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¿Habías probado alguna vez el sushi antes?</a:t>
            </a:r>
            <a:endParaRPr lang="en-US" sz="1500" dirty="0"/>
          </a:p>
        </p:txBody>
      </p:sp>
      <p:sp>
        <p:nvSpPr>
          <p:cNvPr id="24" name="remember"/>
          <p:cNvSpPr/>
          <p:nvPr/>
        </p:nvSpPr>
        <p:spPr>
          <a:xfrm>
            <a:off x="411480" y="4114800"/>
            <a:ext cx="8321040" cy="731520"/>
          </a:xfrm>
          <a:prstGeom prst="roundRect">
            <a:avLst>
              <a:gd name="adj" fmla="val 17500"/>
            </a:avLst>
          </a:prstGeom>
          <a:solidFill>
            <a:srgbClr val="FFEC99"/>
          </a:solidFill>
          <a:ln w="12700">
            <a:solidFill>
              <a:srgbClr val="FFEC99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25" name="Text 23"/>
          <p:cNvSpPr/>
          <p:nvPr/>
        </p:nvSpPr>
        <p:spPr>
          <a:xfrm>
            <a:off x="566928" y="4261104"/>
            <a:ext cx="438912" cy="438912"/>
          </a:xfrm>
          <a:prstGeom prst="ellipse">
            <a:avLst/>
          </a:prstGeom>
          <a:solidFill>
            <a:srgbClr val="D9480F"/>
          </a:solidFill>
          <a:ln>
            <a:solidFill>
              <a:srgbClr val="D9480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!</a:t>
            </a:r>
            <a:endParaRPr lang="en-US" sz="2000" dirty="0"/>
          </a:p>
        </p:txBody>
      </p:sp>
      <p:sp>
        <p:nvSpPr>
          <p:cNvPr id="26" name="Text 24"/>
          <p:cNvSpPr txBox="1"/>
          <p:nvPr/>
        </p:nvSpPr>
        <p:spPr>
          <a:xfrm>
            <a:off x="1143000" y="4142232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200" kern="0" dirty="0">
                <a:solidFill>
                  <a:srgbClr val="A352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REMEMBER</a:t>
            </a:r>
            <a:endParaRPr lang="en-US" sz="800" dirty="0"/>
          </a:p>
        </p:txBody>
      </p:sp>
      <p:sp>
        <p:nvSpPr>
          <p:cNvPr id="27" name="Text 25"/>
          <p:cNvSpPr txBox="1"/>
          <p:nvPr/>
        </p:nvSpPr>
        <p:spPr>
          <a:xfrm>
            <a:off x="1143000" y="4315968"/>
            <a:ext cx="7498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already</a:t>
            </a:r>
            <a:pPr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pPr indent="0" marL="0">
              <a:buNone/>
            </a:pPr>
            <a:r>
              <a:rPr lang="en-US" sz="135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just</a:t>
            </a:r>
            <a:pPr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pPr indent="0" marL="0">
              <a:buNone/>
            </a:pPr>
            <a:r>
              <a:rPr lang="en-US" sz="135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never</a:t>
            </a:r>
            <a:pPr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pPr indent="0" marL="0">
              <a:buNone/>
            </a:pPr>
            <a:r>
              <a:rPr lang="en-US" sz="135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</a:t>
            </a:r>
            <a:pPr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van entre </a:t>
            </a:r>
            <a:pPr indent="0" marL="0">
              <a:buNone/>
            </a:pPr>
            <a:r>
              <a:rPr lang="en-US" sz="135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had</a:t>
            </a:r>
            <a:pPr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y el </a:t>
            </a:r>
            <a:pPr indent="0" marL="0">
              <a:buNone/>
            </a:pPr>
            <a:r>
              <a:rPr lang="en-US" sz="135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participio</a:t>
            </a:r>
            <a:pPr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</a:t>
            </a:r>
            <a:pPr indent="0" marL="0">
              <a:buNone/>
            </a:pPr>
            <a:r>
              <a:rPr lang="en-US" sz="135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had</a:t>
            </a:r>
            <a:pPr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35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already</a:t>
            </a:r>
            <a:pPr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35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started</a:t>
            </a:r>
            <a:endParaRPr lang="en-US" sz="1350" dirty="0"/>
          </a:p>
          <a:p>
            <a:pPr indent="0" marL="0">
              <a:buNone/>
            </a:pPr>
            <a:r>
              <a:rPr lang="en-US" sz="1200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had</a:t>
            </a:r>
            <a:pPr indent="0" marL="0">
              <a:buNone/>
            </a:pPr>
            <a:r>
              <a:rPr lang="en-US" sz="1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200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just</a:t>
            </a:r>
            <a:pPr indent="0" marL="0">
              <a:buNone/>
            </a:pPr>
            <a:r>
              <a:rPr lang="en-US" sz="1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participio = acababa de …  ·  </a:t>
            </a:r>
            <a:pPr indent="0" marL="0">
              <a:buNone/>
            </a:pPr>
            <a:r>
              <a:rPr lang="en-US" sz="1200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</a:t>
            </a:r>
            <a:pPr indent="0" marL="0">
              <a:buNone/>
            </a:pPr>
            <a:r>
              <a:rPr lang="en-US" sz="1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solo en preguntas: </a:t>
            </a:r>
            <a:pPr indent="0" marL="0">
              <a:buNone/>
            </a:pPr>
            <a:r>
              <a:rPr lang="en-US" sz="1200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Had</a:t>
            </a:r>
            <a:pPr indent="0" marL="0">
              <a:buNone/>
            </a:pPr>
            <a:r>
              <a:rPr lang="en-US" sz="1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you </a:t>
            </a:r>
            <a:pPr indent="0" marL="0">
              <a:buNone/>
            </a:pPr>
            <a:r>
              <a:rPr lang="en-US" sz="1200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</a:t>
            </a:r>
            <a:pPr indent="0" marL="0">
              <a:buNone/>
            </a:pPr>
            <a:r>
              <a:rPr lang="en-US" sz="1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…?</a:t>
            </a:r>
            <a:endParaRPr lang="en-US" sz="13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49640" y="4901184"/>
            <a:ext cx="365760" cy="20116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A5568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818120" y="-1234440"/>
            <a:ext cx="2377440" cy="2377440"/>
          </a:xfrm>
          <a:prstGeom prst="ellipse">
            <a:avLst/>
          </a:prstGeom>
          <a:solidFill>
            <a:srgbClr val="D9480F">
              <a:alpha val="20000"/>
            </a:srgbClr>
          </a:solidFill>
          <a:ln w="12700">
            <a:solidFill>
              <a:srgbClr val="D9480F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1005840" y="4160520"/>
            <a:ext cx="1828800" cy="1828800"/>
          </a:xfrm>
          <a:prstGeom prst="ellipse">
            <a:avLst/>
          </a:prstGeom>
          <a:solidFill>
            <a:srgbClr val="A35200">
              <a:alpha val="18000"/>
            </a:srgbClr>
          </a:solidFill>
          <a:ln w="12700">
            <a:solidFill>
              <a:srgbClr val="A35200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 rot="-90000">
            <a:off x="411480" y="182880"/>
            <a:ext cx="2399386" cy="566928"/>
          </a:xfrm>
          <a:prstGeom prst="roundRect">
            <a:avLst>
              <a:gd name="adj" fmla="val 19355"/>
            </a:avLst>
          </a:prstGeom>
          <a:solidFill>
            <a:srgbClr val="D9480F"/>
          </a:solidFill>
          <a:ln>
            <a:solidFill>
              <a:srgbClr val="D9480F"/>
            </a:solidFill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Story time</a:t>
            </a:r>
            <a:endParaRPr lang="en-US" sz="2300" dirty="0"/>
          </a:p>
        </p:txBody>
      </p:sp>
      <p:sp>
        <p:nvSpPr>
          <p:cNvPr id="5" name="structure"/>
          <p:cNvSpPr/>
          <p:nvPr/>
        </p:nvSpPr>
        <p:spPr>
          <a:xfrm>
            <a:off x="4526280" y="164592"/>
            <a:ext cx="4160520" cy="640080"/>
          </a:xfrm>
          <a:prstGeom prst="roundRect">
            <a:avLst>
              <a:gd name="adj" fmla="val 17143"/>
            </a:avLst>
          </a:prstGeom>
          <a:solidFill>
            <a:srgbClr val="FFFFFF"/>
          </a:solidFill>
          <a:ln w="25400">
            <a:solidFill>
              <a:srgbClr val="D9480F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4663440" y="73152"/>
            <a:ext cx="960120" cy="201168"/>
          </a:xfrm>
          <a:prstGeom prst="roundRect">
            <a:avLst>
              <a:gd name="adj" fmla="val 22727"/>
            </a:avLst>
          </a:prstGeom>
          <a:solidFill>
            <a:srgbClr val="D9480F"/>
          </a:solidFill>
          <a:ln>
            <a:solidFill>
              <a:srgbClr val="D9480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STRUCTURE</a:t>
            </a:r>
            <a:endParaRPr lang="en-US" sz="800" dirty="0"/>
          </a:p>
        </p:txBody>
      </p:sp>
      <p:sp>
        <p:nvSpPr>
          <p:cNvPr id="7" name="Text 5"/>
          <p:cNvSpPr txBox="1"/>
          <p:nvPr/>
        </p:nvSpPr>
        <p:spPr>
          <a:xfrm>
            <a:off x="4681728" y="237744"/>
            <a:ext cx="391363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past simple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what happened next</a:t>
            </a:r>
            <a:endParaRPr lang="en-US" sz="1200" dirty="0"/>
          </a:p>
          <a:p>
            <a:pPr algn="l" indent="0" marL="0">
              <a:buNone/>
            </a:pPr>
            <a:r>
              <a:rPr lang="en-US" sz="12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had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</a:t>
            </a:r>
            <a:pPr algn="l" indent="0" marL="0">
              <a:buNone/>
            </a:pPr>
            <a:r>
              <a:rPr lang="en-US" sz="12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participle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what had happened before</a:t>
            </a:r>
            <a:endParaRPr lang="en-US" sz="1200" dirty="0"/>
          </a:p>
        </p:txBody>
      </p:sp>
      <p:sp>
        <p:nvSpPr>
          <p:cNvPr id="8" name="story"/>
          <p:cNvSpPr/>
          <p:nvPr/>
        </p:nvSpPr>
        <p:spPr>
          <a:xfrm>
            <a:off x="411480" y="932688"/>
            <a:ext cx="8321040" cy="3044952"/>
          </a:xfrm>
          <a:prstGeom prst="roundRect">
            <a:avLst>
              <a:gd name="adj" fmla="val 4204"/>
            </a:avLst>
          </a:prstGeom>
          <a:solidFill>
            <a:srgbClr val="D0EBFF"/>
          </a:solidFill>
          <a:ln w="12700">
            <a:solidFill>
              <a:srgbClr val="D0EBFF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 rot="-120000">
            <a:off x="594360" y="1024128"/>
            <a:ext cx="2194560" cy="384048"/>
          </a:xfrm>
          <a:prstGeom prst="roundRect">
            <a:avLst>
              <a:gd name="adj" fmla="val 23810"/>
            </a:avLst>
          </a:prstGeom>
          <a:solidFill>
            <a:srgbClr val="1864AB"/>
          </a:solidFill>
          <a:ln>
            <a:solidFill>
              <a:srgbClr val="1864AB"/>
            </a:solidFill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terrible morning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685800" y="150876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I </a:t>
            </a:r>
            <a:pPr indent="0" marL="0">
              <a:buNone/>
            </a:pPr>
            <a:r>
              <a:rPr lang="en-US" sz="155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woke</a:t>
            </a:r>
            <a:pPr indent="0" marL="0">
              <a:buNone/>
            </a:pPr>
            <a:r>
              <a:rPr lang="en-US" sz="15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up, I </a:t>
            </a:r>
            <a:pPr indent="0" marL="0">
              <a:buNone/>
            </a:pPr>
            <a:r>
              <a:rPr lang="en-US" sz="155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saw</a:t>
            </a:r>
            <a:pPr indent="0" marL="0">
              <a:buNone/>
            </a:pPr>
            <a:r>
              <a:rPr lang="en-US" sz="15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that my alarm </a:t>
            </a:r>
            <a:pPr indent="0" marL="0">
              <a:buNone/>
            </a:pPr>
            <a:r>
              <a:rPr lang="en-US" sz="155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had</a:t>
            </a:r>
            <a:pPr indent="0" marL="0">
              <a:buNone/>
            </a:pPr>
            <a:r>
              <a:rPr lang="en-US" sz="1550" b="1" dirty="0">
                <a:solidFill>
                  <a:srgbClr val="C9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n’t</a:t>
            </a:r>
            <a:pPr indent="0" marL="0">
              <a:buNone/>
            </a:pPr>
            <a:r>
              <a:rPr lang="en-US" sz="15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55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gone</a:t>
            </a:r>
            <a:pPr indent="0" marL="0">
              <a:buNone/>
            </a:pPr>
            <a:r>
              <a:rPr lang="en-US" sz="15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off.</a:t>
            </a:r>
            <a:endParaRPr lang="en-US" sz="155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Cuando me desperté, vi que la alarma no había sonado.</a:t>
            </a:r>
            <a:endParaRPr lang="en-US" sz="1550" dirty="0"/>
          </a:p>
        </p:txBody>
      </p:sp>
      <p:sp>
        <p:nvSpPr>
          <p:cNvPr id="11" name="Text 9"/>
          <p:cNvSpPr txBox="1"/>
          <p:nvPr/>
        </p:nvSpPr>
        <p:spPr>
          <a:xfrm>
            <a:off x="685800" y="2112264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</a:t>
            </a:r>
            <a:pPr indent="0" marL="0">
              <a:buNone/>
            </a:pPr>
            <a:r>
              <a:rPr lang="en-US" sz="155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</a:t>
            </a:r>
            <a:pPr indent="0" marL="0">
              <a:buNone/>
            </a:pPr>
            <a:r>
              <a:rPr lang="en-US" sz="15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to the bus stop, but the bus </a:t>
            </a:r>
            <a:pPr indent="0" marL="0">
              <a:buNone/>
            </a:pPr>
            <a:r>
              <a:rPr lang="en-US" sz="155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had</a:t>
            </a:r>
            <a:pPr indent="0" marL="0">
              <a:buNone/>
            </a:pPr>
            <a:r>
              <a:rPr lang="en-US" sz="15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55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already</a:t>
            </a:r>
            <a:pPr indent="0" marL="0">
              <a:buNone/>
            </a:pPr>
            <a:r>
              <a:rPr lang="en-US" sz="15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55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left</a:t>
            </a:r>
            <a:pPr indent="0" marL="0">
              <a:buNone/>
            </a:pPr>
            <a:r>
              <a:rPr lang="en-US" sz="15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55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Corrí a la parada, pero el autobús ya se había ido.</a:t>
            </a:r>
            <a:endParaRPr lang="en-US" sz="1550" dirty="0"/>
          </a:p>
        </p:txBody>
      </p:sp>
      <p:sp>
        <p:nvSpPr>
          <p:cNvPr id="12" name="Text 10"/>
          <p:cNvSpPr txBox="1"/>
          <p:nvPr/>
        </p:nvSpPr>
        <p:spPr>
          <a:xfrm>
            <a:off x="685800" y="2715768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By the time</a:t>
            </a:r>
            <a:pPr indent="0" marL="0">
              <a:buNone/>
            </a:pPr>
            <a:r>
              <a:rPr lang="en-US" sz="15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I </a:t>
            </a:r>
            <a:pPr indent="0" marL="0">
              <a:buNone/>
            </a:pPr>
            <a:r>
              <a:rPr lang="en-US" sz="155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got</a:t>
            </a:r>
            <a:pPr indent="0" marL="0">
              <a:buNone/>
            </a:pPr>
            <a:r>
              <a:rPr lang="en-US" sz="15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to school, the exam </a:t>
            </a:r>
            <a:pPr indent="0" marL="0">
              <a:buNone/>
            </a:pPr>
            <a:r>
              <a:rPr lang="en-US" sz="155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had</a:t>
            </a:r>
            <a:pPr indent="0" marL="0">
              <a:buNone/>
            </a:pPr>
            <a:r>
              <a:rPr lang="en-US" sz="15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55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started</a:t>
            </a:r>
            <a:pPr indent="0" marL="0">
              <a:buNone/>
            </a:pPr>
            <a:r>
              <a:rPr lang="en-US" sz="15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55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cuando llegué al colegio, el examen había empezado.</a:t>
            </a:r>
            <a:endParaRPr lang="en-US" sz="1550" dirty="0"/>
          </a:p>
        </p:txBody>
      </p:sp>
      <p:sp>
        <p:nvSpPr>
          <p:cNvPr id="13" name="Text 11"/>
          <p:cNvSpPr txBox="1"/>
          <p:nvPr/>
        </p:nvSpPr>
        <p:spPr>
          <a:xfrm>
            <a:off x="685800" y="3319272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Then I </a:t>
            </a:r>
            <a:pPr indent="0" marL="0">
              <a:buNone/>
            </a:pPr>
            <a:r>
              <a:rPr lang="en-US" sz="155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realised</a:t>
            </a:r>
            <a:pPr indent="0" marL="0">
              <a:buNone/>
            </a:pPr>
            <a:r>
              <a:rPr lang="en-US" sz="15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that I </a:t>
            </a:r>
            <a:pPr indent="0" marL="0">
              <a:buNone/>
            </a:pPr>
            <a:r>
              <a:rPr lang="en-US" sz="155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had</a:t>
            </a:r>
            <a:pPr indent="0" marL="0">
              <a:buNone/>
            </a:pPr>
            <a:r>
              <a:rPr lang="en-US" sz="15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55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left</a:t>
            </a:r>
            <a:pPr indent="0" marL="0">
              <a:buNone/>
            </a:pPr>
            <a:r>
              <a:rPr lang="en-US" sz="15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my pencil case at home!</a:t>
            </a:r>
            <a:endParaRPr lang="en-US" sz="155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¡Entonces me di cuenta de que me había dejado el estuche en casa!</a:t>
            </a:r>
            <a:endParaRPr lang="en-US" sz="1550" dirty="0"/>
          </a:p>
        </p:txBody>
      </p:sp>
      <p:sp>
        <p:nvSpPr>
          <p:cNvPr id="14" name="remember"/>
          <p:cNvSpPr/>
          <p:nvPr/>
        </p:nvSpPr>
        <p:spPr>
          <a:xfrm>
            <a:off x="411480" y="4114800"/>
            <a:ext cx="8321040" cy="731520"/>
          </a:xfrm>
          <a:prstGeom prst="roundRect">
            <a:avLst>
              <a:gd name="adj" fmla="val 17500"/>
            </a:avLst>
          </a:prstGeom>
          <a:solidFill>
            <a:srgbClr val="FFEC99"/>
          </a:solidFill>
          <a:ln w="12700">
            <a:solidFill>
              <a:srgbClr val="FFEC99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15" name="Text 13"/>
          <p:cNvSpPr/>
          <p:nvPr/>
        </p:nvSpPr>
        <p:spPr>
          <a:xfrm>
            <a:off x="566928" y="4261104"/>
            <a:ext cx="438912" cy="438912"/>
          </a:xfrm>
          <a:prstGeom prst="ellipse">
            <a:avLst/>
          </a:prstGeom>
          <a:solidFill>
            <a:srgbClr val="D9480F"/>
          </a:solidFill>
          <a:ln>
            <a:solidFill>
              <a:srgbClr val="D9480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!</a:t>
            </a:r>
            <a:endParaRPr lang="en-US" sz="2000" dirty="0"/>
          </a:p>
        </p:txBody>
      </p:sp>
      <p:sp>
        <p:nvSpPr>
          <p:cNvPr id="16" name="Text 14"/>
          <p:cNvSpPr txBox="1"/>
          <p:nvPr/>
        </p:nvSpPr>
        <p:spPr>
          <a:xfrm>
            <a:off x="1143000" y="4142232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200" kern="0" dirty="0">
                <a:solidFill>
                  <a:srgbClr val="A352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REMEMBER</a:t>
            </a:r>
            <a:endParaRPr lang="en-US" sz="800" dirty="0"/>
          </a:p>
        </p:txBody>
      </p:sp>
      <p:sp>
        <p:nvSpPr>
          <p:cNvPr id="17" name="Text 15"/>
          <p:cNvSpPr txBox="1"/>
          <p:nvPr/>
        </p:nvSpPr>
        <p:spPr>
          <a:xfrm>
            <a:off x="1143000" y="4315968"/>
            <a:ext cx="7498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 contar una historia: </a:t>
            </a:r>
            <a:pPr indent="0" marL="0">
              <a:buNone/>
            </a:pPr>
            <a:r>
              <a:rPr lang="en-US" sz="135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past simple</a:t>
            </a:r>
            <a:pPr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para lo que pasa, una cosa detrás de otra</a:t>
            </a:r>
            <a:endParaRPr lang="en-US" sz="1350" dirty="0"/>
          </a:p>
          <a:p>
            <a:pPr indent="0" marL="0">
              <a:buNone/>
            </a:pPr>
            <a:r>
              <a:rPr lang="en-US" sz="1200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past perfect</a:t>
            </a:r>
            <a:pPr indent="0" marL="0">
              <a:buNone/>
            </a:pPr>
            <a:r>
              <a:rPr lang="en-US" sz="1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para "volver atrás" y explicar algo que ya había pasado antes</a:t>
            </a:r>
            <a:endParaRPr lang="en-US" sz="13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49640" y="4901184"/>
            <a:ext cx="365760" cy="20116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A5568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818120" y="-1234440"/>
            <a:ext cx="2377440" cy="2377440"/>
          </a:xfrm>
          <a:prstGeom prst="ellipse">
            <a:avLst/>
          </a:prstGeom>
          <a:solidFill>
            <a:srgbClr val="C92A2A">
              <a:alpha val="20000"/>
            </a:srgbClr>
          </a:solidFill>
          <a:ln w="12700">
            <a:solidFill>
              <a:srgbClr val="C92A2A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1005840" y="4160520"/>
            <a:ext cx="1828800" cy="1828800"/>
          </a:xfrm>
          <a:prstGeom prst="ellipse">
            <a:avLst/>
          </a:prstGeom>
          <a:solidFill>
            <a:srgbClr val="0B7285">
              <a:alpha val="18000"/>
            </a:srgbClr>
          </a:solidFill>
          <a:ln w="12700">
            <a:solidFill>
              <a:srgbClr val="0B7285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 rot="-90000">
            <a:off x="411480" y="182880"/>
            <a:ext cx="3759281" cy="566928"/>
          </a:xfrm>
          <a:prstGeom prst="roundRect">
            <a:avLst>
              <a:gd name="adj" fmla="val 19355"/>
            </a:avLst>
          </a:prstGeom>
          <a:solidFill>
            <a:srgbClr val="C92A2A"/>
          </a:solidFill>
          <a:ln>
            <a:solidFill>
              <a:srgbClr val="C92A2A"/>
            </a:solidFill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mistakes (1)</a:t>
            </a:r>
            <a:endParaRPr lang="en-US" sz="2100" dirty="0"/>
          </a:p>
        </p:txBody>
      </p:sp>
      <p:sp>
        <p:nvSpPr>
          <p:cNvPr id="5" name="structure"/>
          <p:cNvSpPr/>
          <p:nvPr/>
        </p:nvSpPr>
        <p:spPr>
          <a:xfrm>
            <a:off x="4526280" y="164592"/>
            <a:ext cx="4160520" cy="640080"/>
          </a:xfrm>
          <a:prstGeom prst="roundRect">
            <a:avLst>
              <a:gd name="adj" fmla="val 17143"/>
            </a:avLst>
          </a:prstGeom>
          <a:solidFill>
            <a:srgbClr val="FFFFFF"/>
          </a:solidFill>
          <a:ln w="25400">
            <a:solidFill>
              <a:srgbClr val="C92A2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4663440" y="73152"/>
            <a:ext cx="960120" cy="201168"/>
          </a:xfrm>
          <a:prstGeom prst="roundRect">
            <a:avLst>
              <a:gd name="adj" fmla="val 22727"/>
            </a:avLst>
          </a:prstGeom>
          <a:solidFill>
            <a:srgbClr val="C92A2A"/>
          </a:solidFill>
          <a:ln>
            <a:solidFill>
              <a:srgbClr val="C92A2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STRUCTURE</a:t>
            </a:r>
            <a:endParaRPr lang="en-US" sz="800" dirty="0"/>
          </a:p>
        </p:txBody>
      </p:sp>
      <p:sp>
        <p:nvSpPr>
          <p:cNvPr id="7" name="Text 5"/>
          <p:cNvSpPr txBox="1"/>
          <p:nvPr/>
        </p:nvSpPr>
        <p:spPr>
          <a:xfrm>
            <a:off x="4681728" y="237744"/>
            <a:ext cx="391363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subject + </a:t>
            </a:r>
            <a:pPr algn="l" indent="0" marL="0">
              <a:buNone/>
            </a:pPr>
            <a:r>
              <a:rPr lang="en-US" sz="12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had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</a:t>
            </a:r>
            <a:pPr algn="l" indent="0" marL="0">
              <a:buNone/>
            </a:pPr>
            <a:r>
              <a:rPr lang="en-US" sz="12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past participle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(3ª columna)</a:t>
            </a:r>
            <a:endParaRPr lang="en-US" sz="1200" dirty="0"/>
          </a:p>
          <a:p>
            <a:pPr algn="l" indent="0" marL="0">
              <a:buNone/>
            </a:pPr>
            <a:r>
              <a:rPr lang="en-US" sz="12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Had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…? · </a:t>
            </a:r>
            <a:pPr algn="l" indent="0" marL="0">
              <a:buNone/>
            </a:pPr>
            <a:r>
              <a:rPr lang="en-US" sz="12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hadn’t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· only the EARLIER action in past perfect</a:t>
            </a:r>
            <a:endParaRPr lang="en-US" sz="1200" dirty="0"/>
          </a:p>
        </p:txBody>
      </p:sp>
      <p:sp>
        <p:nvSpPr>
          <p:cNvPr id="8" name="m0"/>
          <p:cNvSpPr/>
          <p:nvPr/>
        </p:nvSpPr>
        <p:spPr>
          <a:xfrm>
            <a:off x="411480" y="932688"/>
            <a:ext cx="4114800" cy="1463040"/>
          </a:xfrm>
          <a:prstGeom prst="roundRect">
            <a:avLst>
              <a:gd name="adj" fmla="val 8750"/>
            </a:avLst>
          </a:prstGeom>
          <a:solidFill>
            <a:srgbClr val="FFE3E3"/>
          </a:solidFill>
          <a:ln w="12700">
            <a:solidFill>
              <a:srgbClr val="FFE3E3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576072" y="1060704"/>
            <a:ext cx="329184" cy="329184"/>
          </a:xfrm>
          <a:prstGeom prst="ellipse">
            <a:avLst/>
          </a:prstGeom>
          <a:solidFill>
            <a:srgbClr val="C92A2A"/>
          </a:solidFill>
          <a:ln>
            <a:solidFill>
              <a:srgbClr val="C92A2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✗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1033272" y="1005840"/>
            <a:ext cx="33832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strike="sngStrike" dirty="0">
                <a:solidFill>
                  <a:srgbClr val="C9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had went home.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576072" y="1536192"/>
            <a:ext cx="329184" cy="329184"/>
          </a:xfrm>
          <a:prstGeom prst="ellipse">
            <a:avLst/>
          </a:prstGeom>
          <a:solidFill>
            <a:srgbClr val="2B8A3E"/>
          </a:solidFill>
          <a:ln>
            <a:solidFill>
              <a:srgbClr val="2B8A3E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1033272" y="1481328"/>
            <a:ext cx="33832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</a:t>
            </a:r>
            <a:pPr indent="0" marL="0">
              <a:buNone/>
            </a:pPr>
            <a:r>
              <a:rPr lang="en-US" sz="15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had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5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gone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home.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1033272" y="1938528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Participio = 3ª columna: go-went-gone.</a:t>
            </a:r>
            <a:endParaRPr lang="en-US" sz="1200" dirty="0"/>
          </a:p>
        </p:txBody>
      </p:sp>
      <p:sp>
        <p:nvSpPr>
          <p:cNvPr id="14" name="m1"/>
          <p:cNvSpPr/>
          <p:nvPr/>
        </p:nvSpPr>
        <p:spPr>
          <a:xfrm>
            <a:off x="4617720" y="932688"/>
            <a:ext cx="4114800" cy="1463040"/>
          </a:xfrm>
          <a:prstGeom prst="roundRect">
            <a:avLst>
              <a:gd name="adj" fmla="val 8750"/>
            </a:avLst>
          </a:prstGeom>
          <a:solidFill>
            <a:srgbClr val="FFE8CC"/>
          </a:solidFill>
          <a:ln w="12700">
            <a:solidFill>
              <a:srgbClr val="FFE8CC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15" name="Text 13"/>
          <p:cNvSpPr/>
          <p:nvPr/>
        </p:nvSpPr>
        <p:spPr>
          <a:xfrm>
            <a:off x="4782312" y="1060704"/>
            <a:ext cx="329184" cy="329184"/>
          </a:xfrm>
          <a:prstGeom prst="ellipse">
            <a:avLst/>
          </a:prstGeom>
          <a:solidFill>
            <a:srgbClr val="C92A2A"/>
          </a:solidFill>
          <a:ln>
            <a:solidFill>
              <a:srgbClr val="C92A2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✗</a:t>
            </a:r>
            <a:endParaRPr lang="en-US" sz="1300" dirty="0"/>
          </a:p>
        </p:txBody>
      </p:sp>
      <p:sp>
        <p:nvSpPr>
          <p:cNvPr id="16" name="Text 14"/>
          <p:cNvSpPr txBox="1"/>
          <p:nvPr/>
        </p:nvSpPr>
        <p:spPr>
          <a:xfrm>
            <a:off x="5239512" y="1005840"/>
            <a:ext cx="33832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strike="sngStrike" dirty="0">
                <a:solidFill>
                  <a:srgbClr val="C9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She hadn’t ate all day.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4782312" y="1536192"/>
            <a:ext cx="329184" cy="329184"/>
          </a:xfrm>
          <a:prstGeom prst="ellipse">
            <a:avLst/>
          </a:prstGeom>
          <a:solidFill>
            <a:srgbClr val="2B8A3E"/>
          </a:solidFill>
          <a:ln>
            <a:solidFill>
              <a:srgbClr val="2B8A3E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5239512" y="1481328"/>
            <a:ext cx="33832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She </a:t>
            </a:r>
            <a:pPr indent="0" marL="0">
              <a:buNone/>
            </a:pPr>
            <a:r>
              <a:rPr lang="en-US" sz="15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had</a:t>
            </a:r>
            <a:pPr indent="0" marL="0">
              <a:buNone/>
            </a:pPr>
            <a:r>
              <a:rPr lang="en-US" sz="1500" b="1" dirty="0">
                <a:solidFill>
                  <a:srgbClr val="C9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n’t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5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eaten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all day.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5239512" y="1938528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eat-ate-eaten.</a:t>
            </a:r>
            <a:endParaRPr lang="en-US" sz="1200" dirty="0"/>
          </a:p>
        </p:txBody>
      </p:sp>
      <p:sp>
        <p:nvSpPr>
          <p:cNvPr id="20" name="m2"/>
          <p:cNvSpPr/>
          <p:nvPr/>
        </p:nvSpPr>
        <p:spPr>
          <a:xfrm>
            <a:off x="411480" y="2505456"/>
            <a:ext cx="4114800" cy="1463040"/>
          </a:xfrm>
          <a:prstGeom prst="roundRect">
            <a:avLst>
              <a:gd name="adj" fmla="val 8750"/>
            </a:avLst>
          </a:prstGeom>
          <a:solidFill>
            <a:srgbClr val="FFDEEB"/>
          </a:solidFill>
          <a:ln w="12700">
            <a:solidFill>
              <a:srgbClr val="FFDEEB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21" name="Text 19"/>
          <p:cNvSpPr/>
          <p:nvPr/>
        </p:nvSpPr>
        <p:spPr>
          <a:xfrm>
            <a:off x="576072" y="2633472"/>
            <a:ext cx="329184" cy="329184"/>
          </a:xfrm>
          <a:prstGeom prst="ellipse">
            <a:avLst/>
          </a:prstGeom>
          <a:solidFill>
            <a:srgbClr val="C92A2A"/>
          </a:solidFill>
          <a:ln>
            <a:solidFill>
              <a:srgbClr val="C92A2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✗</a:t>
            </a:r>
            <a:endParaRPr lang="en-US" sz="1300" dirty="0"/>
          </a:p>
        </p:txBody>
      </p:sp>
      <p:sp>
        <p:nvSpPr>
          <p:cNvPr id="22" name="Text 20"/>
          <p:cNvSpPr txBox="1"/>
          <p:nvPr/>
        </p:nvSpPr>
        <p:spPr>
          <a:xfrm>
            <a:off x="1033272" y="2578608"/>
            <a:ext cx="33832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strike="sngStrike" dirty="0">
                <a:solidFill>
                  <a:srgbClr val="C9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Did you had finished?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576072" y="3108960"/>
            <a:ext cx="329184" cy="329184"/>
          </a:xfrm>
          <a:prstGeom prst="ellipse">
            <a:avLst/>
          </a:prstGeom>
          <a:solidFill>
            <a:srgbClr val="2B8A3E"/>
          </a:solidFill>
          <a:ln>
            <a:solidFill>
              <a:srgbClr val="2B8A3E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300" dirty="0"/>
          </a:p>
        </p:txBody>
      </p:sp>
      <p:sp>
        <p:nvSpPr>
          <p:cNvPr id="24" name="Text 22"/>
          <p:cNvSpPr txBox="1"/>
          <p:nvPr/>
        </p:nvSpPr>
        <p:spPr>
          <a:xfrm>
            <a:off x="1033272" y="3054096"/>
            <a:ext cx="33832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Had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you </a:t>
            </a:r>
            <a:pPr indent="0" marL="0">
              <a:buNone/>
            </a:pPr>
            <a:r>
              <a:rPr lang="en-US" sz="15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finished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1500" dirty="0"/>
          </a:p>
        </p:txBody>
      </p:sp>
      <p:sp>
        <p:nvSpPr>
          <p:cNvPr id="25" name="Text 23"/>
          <p:cNvSpPr txBox="1"/>
          <p:nvPr/>
        </p:nvSpPr>
        <p:spPr>
          <a:xfrm>
            <a:off x="1033272" y="3511296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Had es el ayudante: sin did.</a:t>
            </a:r>
            <a:endParaRPr lang="en-US" sz="1200" dirty="0"/>
          </a:p>
        </p:txBody>
      </p:sp>
      <p:sp>
        <p:nvSpPr>
          <p:cNvPr id="26" name="m3"/>
          <p:cNvSpPr/>
          <p:nvPr/>
        </p:nvSpPr>
        <p:spPr>
          <a:xfrm>
            <a:off x="4617720" y="2505456"/>
            <a:ext cx="4114800" cy="1463040"/>
          </a:xfrm>
          <a:prstGeom prst="roundRect">
            <a:avLst>
              <a:gd name="adj" fmla="val 8750"/>
            </a:avLst>
          </a:prstGeom>
          <a:solidFill>
            <a:srgbClr val="FFF3BF"/>
          </a:solidFill>
          <a:ln w="12700">
            <a:solidFill>
              <a:srgbClr val="FFF3BF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27" name="Text 25"/>
          <p:cNvSpPr/>
          <p:nvPr/>
        </p:nvSpPr>
        <p:spPr>
          <a:xfrm>
            <a:off x="4782312" y="2633472"/>
            <a:ext cx="329184" cy="329184"/>
          </a:xfrm>
          <a:prstGeom prst="ellipse">
            <a:avLst/>
          </a:prstGeom>
          <a:solidFill>
            <a:srgbClr val="C92A2A"/>
          </a:solidFill>
          <a:ln>
            <a:solidFill>
              <a:srgbClr val="C92A2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✗</a:t>
            </a:r>
            <a:endParaRPr lang="en-US" sz="1300" dirty="0"/>
          </a:p>
        </p:txBody>
      </p:sp>
      <p:sp>
        <p:nvSpPr>
          <p:cNvPr id="28" name="Text 26"/>
          <p:cNvSpPr txBox="1"/>
          <p:nvPr/>
        </p:nvSpPr>
        <p:spPr>
          <a:xfrm>
            <a:off x="5239512" y="2578608"/>
            <a:ext cx="33832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strike="sngStrike" dirty="0">
                <a:solidFill>
                  <a:srgbClr val="C9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didn’t had seen it.</a:t>
            </a:r>
            <a:endParaRPr lang="en-US" sz="1500" dirty="0"/>
          </a:p>
        </p:txBody>
      </p:sp>
      <p:sp>
        <p:nvSpPr>
          <p:cNvPr id="29" name="Text 27"/>
          <p:cNvSpPr/>
          <p:nvPr/>
        </p:nvSpPr>
        <p:spPr>
          <a:xfrm>
            <a:off x="4782312" y="3108960"/>
            <a:ext cx="329184" cy="329184"/>
          </a:xfrm>
          <a:prstGeom prst="ellipse">
            <a:avLst/>
          </a:prstGeom>
          <a:solidFill>
            <a:srgbClr val="2B8A3E"/>
          </a:solidFill>
          <a:ln>
            <a:solidFill>
              <a:srgbClr val="2B8A3E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300" dirty="0"/>
          </a:p>
        </p:txBody>
      </p:sp>
      <p:sp>
        <p:nvSpPr>
          <p:cNvPr id="30" name="Text 28"/>
          <p:cNvSpPr txBox="1"/>
          <p:nvPr/>
        </p:nvSpPr>
        <p:spPr>
          <a:xfrm>
            <a:off x="5239512" y="3054096"/>
            <a:ext cx="33832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</a:t>
            </a:r>
            <a:pPr indent="0" marL="0">
              <a:buNone/>
            </a:pPr>
            <a:r>
              <a:rPr lang="en-US" sz="15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had</a:t>
            </a:r>
            <a:pPr indent="0" marL="0">
              <a:buNone/>
            </a:pPr>
            <a:r>
              <a:rPr lang="en-US" sz="1500" b="1" dirty="0">
                <a:solidFill>
                  <a:srgbClr val="C9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n’t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5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seen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it.</a:t>
            </a:r>
            <a:endParaRPr lang="en-US" sz="1500" dirty="0"/>
          </a:p>
        </p:txBody>
      </p:sp>
      <p:sp>
        <p:nvSpPr>
          <p:cNvPr id="31" name="Text 29"/>
          <p:cNvSpPr txBox="1"/>
          <p:nvPr/>
        </p:nvSpPr>
        <p:spPr>
          <a:xfrm>
            <a:off x="5239512" y="3511296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Negativa: hadn’t, sin didn’t.</a:t>
            </a:r>
            <a:endParaRPr lang="en-US" sz="1200" dirty="0"/>
          </a:p>
        </p:txBody>
      </p:sp>
      <p:sp>
        <p:nvSpPr>
          <p:cNvPr id="32" name="remember"/>
          <p:cNvSpPr/>
          <p:nvPr/>
        </p:nvSpPr>
        <p:spPr>
          <a:xfrm>
            <a:off x="411480" y="4114800"/>
            <a:ext cx="8321040" cy="731520"/>
          </a:xfrm>
          <a:prstGeom prst="roundRect">
            <a:avLst>
              <a:gd name="adj" fmla="val 17500"/>
            </a:avLst>
          </a:prstGeom>
          <a:solidFill>
            <a:srgbClr val="FFEC99"/>
          </a:solidFill>
          <a:ln w="12700">
            <a:solidFill>
              <a:srgbClr val="FFEC99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33" name="Text 31"/>
          <p:cNvSpPr/>
          <p:nvPr/>
        </p:nvSpPr>
        <p:spPr>
          <a:xfrm>
            <a:off x="566928" y="4261104"/>
            <a:ext cx="438912" cy="438912"/>
          </a:xfrm>
          <a:prstGeom prst="ellipse">
            <a:avLst/>
          </a:prstGeom>
          <a:solidFill>
            <a:srgbClr val="D9480F"/>
          </a:solidFill>
          <a:ln>
            <a:solidFill>
              <a:srgbClr val="D9480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!</a:t>
            </a:r>
            <a:endParaRPr lang="en-US" sz="2000" dirty="0"/>
          </a:p>
        </p:txBody>
      </p:sp>
      <p:sp>
        <p:nvSpPr>
          <p:cNvPr id="34" name="Text 32"/>
          <p:cNvSpPr txBox="1"/>
          <p:nvPr/>
        </p:nvSpPr>
        <p:spPr>
          <a:xfrm>
            <a:off x="1143000" y="4142232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200" kern="0" dirty="0">
                <a:solidFill>
                  <a:srgbClr val="A352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REMEMBER</a:t>
            </a:r>
            <a:endParaRPr lang="en-US" sz="800" dirty="0"/>
          </a:p>
        </p:txBody>
      </p:sp>
      <p:sp>
        <p:nvSpPr>
          <p:cNvPr id="35" name="Text 33"/>
          <p:cNvSpPr txBox="1"/>
          <p:nvPr/>
        </p:nvSpPr>
        <p:spPr>
          <a:xfrm>
            <a:off x="1143000" y="4315968"/>
            <a:ext cx="7498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had</a:t>
            </a:r>
            <a:pPr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</a:t>
            </a:r>
            <a:pPr indent="0" marL="0">
              <a:buNone/>
            </a:pPr>
            <a:r>
              <a:rPr lang="en-US" sz="135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participio</a:t>
            </a:r>
            <a:pPr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(3ª columna) → </a:t>
            </a:r>
            <a:pPr indent="0" marL="0">
              <a:buNone/>
            </a:pPr>
            <a:r>
              <a:rPr lang="en-US" sz="135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had</a:t>
            </a:r>
            <a:pPr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35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gone</a:t>
            </a:r>
            <a:pPr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pPr indent="0" marL="0">
              <a:buNone/>
            </a:pPr>
            <a:r>
              <a:rPr lang="en-US" sz="135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had</a:t>
            </a:r>
            <a:pPr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35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eaten</a:t>
            </a:r>
            <a:pPr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pPr indent="0" marL="0">
              <a:buNone/>
            </a:pPr>
            <a:r>
              <a:rPr lang="en-US" sz="135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had</a:t>
            </a:r>
            <a:pPr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35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seen</a:t>
            </a:r>
            <a:endParaRPr lang="en-US" sz="1350" dirty="0"/>
          </a:p>
          <a:p>
            <a:pPr indent="0" marL="0">
              <a:buNone/>
            </a:pPr>
            <a:r>
              <a:rPr lang="en-US" sz="1200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had</a:t>
            </a:r>
            <a:pPr indent="0" marL="0">
              <a:buNone/>
            </a:pPr>
            <a:r>
              <a:rPr lang="en-US" sz="1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ya es el ayudante → pregunta y negativa sin </a:t>
            </a:r>
            <a:pPr indent="0" marL="0">
              <a:buNone/>
            </a:pPr>
            <a:r>
              <a:rPr lang="en-US" sz="1200" dirty="0">
                <a:solidFill>
                  <a:srgbClr val="A35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did</a:t>
            </a:r>
            <a:endParaRPr lang="en-US" sz="13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49640" y="4901184"/>
            <a:ext cx="365760" cy="20116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A5568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818120" y="-1234440"/>
            <a:ext cx="2377440" cy="2377440"/>
          </a:xfrm>
          <a:prstGeom prst="ellipse">
            <a:avLst/>
          </a:prstGeom>
          <a:solidFill>
            <a:srgbClr val="C92A2A">
              <a:alpha val="20000"/>
            </a:srgbClr>
          </a:solidFill>
          <a:ln w="12700">
            <a:solidFill>
              <a:srgbClr val="C92A2A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1005840" y="4160520"/>
            <a:ext cx="1828800" cy="1828800"/>
          </a:xfrm>
          <a:prstGeom prst="ellipse">
            <a:avLst/>
          </a:prstGeom>
          <a:solidFill>
            <a:srgbClr val="0B7285">
              <a:alpha val="18000"/>
            </a:srgbClr>
          </a:solidFill>
          <a:ln w="12700">
            <a:solidFill>
              <a:srgbClr val="0B7285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 rot="-90000">
            <a:off x="411480" y="182880"/>
            <a:ext cx="3759281" cy="566928"/>
          </a:xfrm>
          <a:prstGeom prst="roundRect">
            <a:avLst>
              <a:gd name="adj" fmla="val 19355"/>
            </a:avLst>
          </a:prstGeom>
          <a:solidFill>
            <a:srgbClr val="C92A2A"/>
          </a:solidFill>
          <a:ln>
            <a:solidFill>
              <a:srgbClr val="C92A2A"/>
            </a:solidFill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mistakes (2)</a:t>
            </a:r>
            <a:endParaRPr lang="en-US" sz="2100" dirty="0"/>
          </a:p>
        </p:txBody>
      </p:sp>
      <p:sp>
        <p:nvSpPr>
          <p:cNvPr id="5" name="structure"/>
          <p:cNvSpPr/>
          <p:nvPr/>
        </p:nvSpPr>
        <p:spPr>
          <a:xfrm>
            <a:off x="4526280" y="164592"/>
            <a:ext cx="4160520" cy="640080"/>
          </a:xfrm>
          <a:prstGeom prst="roundRect">
            <a:avLst>
              <a:gd name="adj" fmla="val 17143"/>
            </a:avLst>
          </a:prstGeom>
          <a:solidFill>
            <a:srgbClr val="FFFFFF"/>
          </a:solidFill>
          <a:ln w="25400">
            <a:solidFill>
              <a:srgbClr val="C92A2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4663440" y="73152"/>
            <a:ext cx="960120" cy="201168"/>
          </a:xfrm>
          <a:prstGeom prst="roundRect">
            <a:avLst>
              <a:gd name="adj" fmla="val 22727"/>
            </a:avLst>
          </a:prstGeom>
          <a:solidFill>
            <a:srgbClr val="C92A2A"/>
          </a:solidFill>
          <a:ln>
            <a:solidFill>
              <a:srgbClr val="C92A2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STRUCTURE</a:t>
            </a:r>
            <a:endParaRPr lang="en-US" sz="800" dirty="0"/>
          </a:p>
        </p:txBody>
      </p:sp>
      <p:sp>
        <p:nvSpPr>
          <p:cNvPr id="7" name="Text 5"/>
          <p:cNvSpPr txBox="1"/>
          <p:nvPr/>
        </p:nvSpPr>
        <p:spPr>
          <a:xfrm>
            <a:off x="4681728" y="237744"/>
            <a:ext cx="391363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subject + </a:t>
            </a:r>
            <a:pPr algn="l" indent="0" marL="0">
              <a:buNone/>
            </a:pPr>
            <a:r>
              <a:rPr lang="en-US" sz="12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had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</a:t>
            </a:r>
            <a:pPr algn="l" indent="0" marL="0">
              <a:buNone/>
            </a:pPr>
            <a:r>
              <a:rPr lang="en-US" sz="12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past participle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(3ª columna)</a:t>
            </a:r>
            <a:endParaRPr lang="en-US" sz="1200" dirty="0"/>
          </a:p>
          <a:p>
            <a:pPr algn="l" indent="0" marL="0">
              <a:buNone/>
            </a:pPr>
            <a:r>
              <a:rPr lang="en-US" sz="12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Had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…? · </a:t>
            </a:r>
            <a:pPr algn="l" indent="0" marL="0">
              <a:buNone/>
            </a:pPr>
            <a:r>
              <a:rPr lang="en-US" sz="12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hadn’t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· only the EARLIER action in past perfect</a:t>
            </a:r>
            <a:endParaRPr lang="en-US" sz="1200" dirty="0"/>
          </a:p>
        </p:txBody>
      </p:sp>
      <p:sp>
        <p:nvSpPr>
          <p:cNvPr id="8" name="m0"/>
          <p:cNvSpPr/>
          <p:nvPr/>
        </p:nvSpPr>
        <p:spPr>
          <a:xfrm>
            <a:off x="411480" y="932688"/>
            <a:ext cx="4114800" cy="1463040"/>
          </a:xfrm>
          <a:prstGeom prst="roundRect">
            <a:avLst>
              <a:gd name="adj" fmla="val 8750"/>
            </a:avLst>
          </a:prstGeom>
          <a:solidFill>
            <a:srgbClr val="FFE3E3"/>
          </a:solidFill>
          <a:ln w="12700">
            <a:solidFill>
              <a:srgbClr val="FFE3E3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576072" y="1060704"/>
            <a:ext cx="329184" cy="329184"/>
          </a:xfrm>
          <a:prstGeom prst="ellipse">
            <a:avLst/>
          </a:prstGeom>
          <a:solidFill>
            <a:srgbClr val="C92A2A"/>
          </a:solidFill>
          <a:ln>
            <a:solidFill>
              <a:srgbClr val="C92A2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✗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1033272" y="1005840"/>
            <a:ext cx="33832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strike="sngStrike" dirty="0">
                <a:solidFill>
                  <a:srgbClr val="C9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I arrived, the film has started.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576072" y="1536192"/>
            <a:ext cx="329184" cy="329184"/>
          </a:xfrm>
          <a:prstGeom prst="ellipse">
            <a:avLst/>
          </a:prstGeom>
          <a:solidFill>
            <a:srgbClr val="2B8A3E"/>
          </a:solidFill>
          <a:ln>
            <a:solidFill>
              <a:srgbClr val="2B8A3E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1033272" y="1481328"/>
            <a:ext cx="33832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I </a:t>
            </a:r>
            <a:pPr indent="0" marL="0">
              <a:buNone/>
            </a:pPr>
            <a:r>
              <a:rPr lang="en-US" sz="15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arrived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the film </a:t>
            </a:r>
            <a:pPr indent="0" marL="0">
              <a:buNone/>
            </a:pPr>
            <a:r>
              <a:rPr lang="en-US" sz="15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had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5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started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1033272" y="1938528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 pasado: had, no has.</a:t>
            </a:r>
            <a:endParaRPr lang="en-US" sz="1200" dirty="0"/>
          </a:p>
        </p:txBody>
      </p:sp>
      <p:sp>
        <p:nvSpPr>
          <p:cNvPr id="14" name="m1"/>
          <p:cNvSpPr/>
          <p:nvPr/>
        </p:nvSpPr>
        <p:spPr>
          <a:xfrm>
            <a:off x="4617720" y="932688"/>
            <a:ext cx="4114800" cy="1463040"/>
          </a:xfrm>
          <a:prstGeom prst="roundRect">
            <a:avLst>
              <a:gd name="adj" fmla="val 8750"/>
            </a:avLst>
          </a:prstGeom>
          <a:solidFill>
            <a:srgbClr val="FFE8CC"/>
          </a:solidFill>
          <a:ln w="12700">
            <a:solidFill>
              <a:srgbClr val="FFE8CC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15" name="Text 13"/>
          <p:cNvSpPr/>
          <p:nvPr/>
        </p:nvSpPr>
        <p:spPr>
          <a:xfrm>
            <a:off x="4782312" y="1060704"/>
            <a:ext cx="329184" cy="329184"/>
          </a:xfrm>
          <a:prstGeom prst="ellipse">
            <a:avLst/>
          </a:prstGeom>
          <a:solidFill>
            <a:srgbClr val="C92A2A"/>
          </a:solidFill>
          <a:ln>
            <a:solidFill>
              <a:srgbClr val="C92A2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✗</a:t>
            </a:r>
            <a:endParaRPr lang="en-US" sz="1300" dirty="0"/>
          </a:p>
        </p:txBody>
      </p:sp>
      <p:sp>
        <p:nvSpPr>
          <p:cNvPr id="16" name="Text 14"/>
          <p:cNvSpPr txBox="1"/>
          <p:nvPr/>
        </p:nvSpPr>
        <p:spPr>
          <a:xfrm>
            <a:off x="5239512" y="1005840"/>
            <a:ext cx="33832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strike="sngStrike" dirty="0">
                <a:solidFill>
                  <a:srgbClr val="C9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By the time I arrived, she left.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4782312" y="1536192"/>
            <a:ext cx="329184" cy="329184"/>
          </a:xfrm>
          <a:prstGeom prst="ellipse">
            <a:avLst/>
          </a:prstGeom>
          <a:solidFill>
            <a:srgbClr val="2B8A3E"/>
          </a:solidFill>
          <a:ln>
            <a:solidFill>
              <a:srgbClr val="2B8A3E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5239512" y="1481328"/>
            <a:ext cx="33832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By the time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I </a:t>
            </a:r>
            <a:pPr indent="0" marL="0">
              <a:buNone/>
            </a:pPr>
            <a:r>
              <a:rPr lang="en-US" sz="15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arrived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she </a:t>
            </a:r>
            <a:pPr indent="0" marL="0">
              <a:buNone/>
            </a:pPr>
            <a:r>
              <a:rPr lang="en-US" sz="15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had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5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left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5239512" y="1938528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fue ANTES de que llegara.</a:t>
            </a:r>
            <a:endParaRPr lang="en-US" sz="1200" dirty="0"/>
          </a:p>
        </p:txBody>
      </p:sp>
      <p:sp>
        <p:nvSpPr>
          <p:cNvPr id="20" name="m2"/>
          <p:cNvSpPr/>
          <p:nvPr/>
        </p:nvSpPr>
        <p:spPr>
          <a:xfrm>
            <a:off x="411480" y="2505456"/>
            <a:ext cx="4114800" cy="1463040"/>
          </a:xfrm>
          <a:prstGeom prst="roundRect">
            <a:avLst>
              <a:gd name="adj" fmla="val 8750"/>
            </a:avLst>
          </a:prstGeom>
          <a:solidFill>
            <a:srgbClr val="FFDEEB"/>
          </a:solidFill>
          <a:ln w="12700">
            <a:solidFill>
              <a:srgbClr val="FFDEEB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21" name="Text 19"/>
          <p:cNvSpPr/>
          <p:nvPr/>
        </p:nvSpPr>
        <p:spPr>
          <a:xfrm>
            <a:off x="576072" y="2633472"/>
            <a:ext cx="329184" cy="329184"/>
          </a:xfrm>
          <a:prstGeom prst="ellipse">
            <a:avLst/>
          </a:prstGeom>
          <a:solidFill>
            <a:srgbClr val="C92A2A"/>
          </a:solidFill>
          <a:ln>
            <a:solidFill>
              <a:srgbClr val="C92A2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✗</a:t>
            </a:r>
            <a:endParaRPr lang="en-US" sz="1300" dirty="0"/>
          </a:p>
        </p:txBody>
      </p:sp>
      <p:sp>
        <p:nvSpPr>
          <p:cNvPr id="22" name="Text 20"/>
          <p:cNvSpPr txBox="1"/>
          <p:nvPr/>
        </p:nvSpPr>
        <p:spPr>
          <a:xfrm>
            <a:off x="1033272" y="2578608"/>
            <a:ext cx="33832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strike="sngStrike" dirty="0">
                <a:solidFill>
                  <a:srgbClr val="C9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After I had eaten, I had gone to bed.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576072" y="3108960"/>
            <a:ext cx="329184" cy="329184"/>
          </a:xfrm>
          <a:prstGeom prst="ellipse">
            <a:avLst/>
          </a:prstGeom>
          <a:solidFill>
            <a:srgbClr val="2B8A3E"/>
          </a:solidFill>
          <a:ln>
            <a:solidFill>
              <a:srgbClr val="2B8A3E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300" dirty="0"/>
          </a:p>
        </p:txBody>
      </p:sp>
      <p:sp>
        <p:nvSpPr>
          <p:cNvPr id="24" name="Text 22"/>
          <p:cNvSpPr txBox="1"/>
          <p:nvPr/>
        </p:nvSpPr>
        <p:spPr>
          <a:xfrm>
            <a:off x="1033272" y="3054096"/>
            <a:ext cx="33832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After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I </a:t>
            </a:r>
            <a:pPr indent="0" marL="0">
              <a:buNone/>
            </a:pPr>
            <a:r>
              <a:rPr lang="en-US" sz="15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had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5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eaten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I </a:t>
            </a:r>
            <a:pPr indent="0" marL="0">
              <a:buNone/>
            </a:pPr>
            <a:r>
              <a:rPr lang="en-US" sz="15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went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to bed.</a:t>
            </a:r>
            <a:endParaRPr lang="en-US" sz="1500" dirty="0"/>
          </a:p>
        </p:txBody>
      </p:sp>
      <p:sp>
        <p:nvSpPr>
          <p:cNvPr id="25" name="Text 23"/>
          <p:cNvSpPr txBox="1"/>
          <p:nvPr/>
        </p:nvSpPr>
        <p:spPr>
          <a:xfrm>
            <a:off x="1033272" y="3511296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Solo la acción anterior en past perfect.</a:t>
            </a:r>
            <a:endParaRPr lang="en-US" sz="1200" dirty="0"/>
          </a:p>
        </p:txBody>
      </p:sp>
      <p:sp>
        <p:nvSpPr>
          <p:cNvPr id="26" name="m3"/>
          <p:cNvSpPr/>
          <p:nvPr/>
        </p:nvSpPr>
        <p:spPr>
          <a:xfrm>
            <a:off x="4617720" y="2505456"/>
            <a:ext cx="4114800" cy="1463040"/>
          </a:xfrm>
          <a:prstGeom prst="roundRect">
            <a:avLst>
              <a:gd name="adj" fmla="val 8750"/>
            </a:avLst>
          </a:prstGeom>
          <a:solidFill>
            <a:srgbClr val="FFF3BF"/>
          </a:solidFill>
          <a:ln w="12700">
            <a:solidFill>
              <a:srgbClr val="FFF3BF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27" name="Text 25"/>
          <p:cNvSpPr/>
          <p:nvPr/>
        </p:nvSpPr>
        <p:spPr>
          <a:xfrm>
            <a:off x="4782312" y="2633472"/>
            <a:ext cx="329184" cy="329184"/>
          </a:xfrm>
          <a:prstGeom prst="ellipse">
            <a:avLst/>
          </a:prstGeom>
          <a:solidFill>
            <a:srgbClr val="C92A2A"/>
          </a:solidFill>
          <a:ln>
            <a:solidFill>
              <a:srgbClr val="C92A2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✗</a:t>
            </a:r>
            <a:endParaRPr lang="en-US" sz="1300" dirty="0"/>
          </a:p>
        </p:txBody>
      </p:sp>
      <p:sp>
        <p:nvSpPr>
          <p:cNvPr id="28" name="Text 26"/>
          <p:cNvSpPr txBox="1"/>
          <p:nvPr/>
        </p:nvSpPr>
        <p:spPr>
          <a:xfrm>
            <a:off x="5239512" y="2578608"/>
            <a:ext cx="33832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strike="sngStrike" dirty="0">
                <a:solidFill>
                  <a:srgbClr val="C9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Had you seen it? – Yes, I did.</a:t>
            </a:r>
            <a:endParaRPr lang="en-US" sz="1500" dirty="0"/>
          </a:p>
        </p:txBody>
      </p:sp>
      <p:sp>
        <p:nvSpPr>
          <p:cNvPr id="29" name="Text 27"/>
          <p:cNvSpPr/>
          <p:nvPr/>
        </p:nvSpPr>
        <p:spPr>
          <a:xfrm>
            <a:off x="4782312" y="3108960"/>
            <a:ext cx="329184" cy="329184"/>
          </a:xfrm>
          <a:prstGeom prst="ellipse">
            <a:avLst/>
          </a:prstGeom>
          <a:solidFill>
            <a:srgbClr val="2B8A3E"/>
          </a:solidFill>
          <a:ln>
            <a:solidFill>
              <a:srgbClr val="2B8A3E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300" dirty="0"/>
          </a:p>
        </p:txBody>
      </p:sp>
      <p:sp>
        <p:nvSpPr>
          <p:cNvPr id="30" name="Text 28"/>
          <p:cNvSpPr txBox="1"/>
          <p:nvPr/>
        </p:nvSpPr>
        <p:spPr>
          <a:xfrm>
            <a:off x="5239512" y="3054096"/>
            <a:ext cx="33832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B8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Yes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I </a:t>
            </a:r>
            <a:pPr indent="0" marL="0">
              <a:buNone/>
            </a:pPr>
            <a:r>
              <a:rPr lang="en-US" sz="15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had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500" dirty="0"/>
          </a:p>
        </p:txBody>
      </p:sp>
      <p:sp>
        <p:nvSpPr>
          <p:cNvPr id="31" name="Text 29"/>
          <p:cNvSpPr txBox="1"/>
          <p:nvPr/>
        </p:nvSpPr>
        <p:spPr>
          <a:xfrm>
            <a:off x="5239512" y="3511296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respuesta corta repite had.</a:t>
            </a:r>
            <a:endParaRPr lang="en-US" sz="1200" dirty="0"/>
          </a:p>
        </p:txBody>
      </p:sp>
      <p:sp>
        <p:nvSpPr>
          <p:cNvPr id="32" name="remember"/>
          <p:cNvSpPr/>
          <p:nvPr/>
        </p:nvSpPr>
        <p:spPr>
          <a:xfrm>
            <a:off x="411480" y="4114800"/>
            <a:ext cx="8321040" cy="731520"/>
          </a:xfrm>
          <a:prstGeom prst="roundRect">
            <a:avLst>
              <a:gd name="adj" fmla="val 17500"/>
            </a:avLst>
          </a:prstGeom>
          <a:solidFill>
            <a:srgbClr val="FFEC99"/>
          </a:solidFill>
          <a:ln w="12700">
            <a:solidFill>
              <a:srgbClr val="FFEC99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33" name="Text 31"/>
          <p:cNvSpPr/>
          <p:nvPr/>
        </p:nvSpPr>
        <p:spPr>
          <a:xfrm>
            <a:off x="566928" y="4261104"/>
            <a:ext cx="438912" cy="438912"/>
          </a:xfrm>
          <a:prstGeom prst="ellipse">
            <a:avLst/>
          </a:prstGeom>
          <a:solidFill>
            <a:srgbClr val="D9480F"/>
          </a:solidFill>
          <a:ln>
            <a:solidFill>
              <a:srgbClr val="D9480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!</a:t>
            </a:r>
            <a:endParaRPr lang="en-US" sz="2000" dirty="0"/>
          </a:p>
        </p:txBody>
      </p:sp>
      <p:sp>
        <p:nvSpPr>
          <p:cNvPr id="34" name="Text 32"/>
          <p:cNvSpPr txBox="1"/>
          <p:nvPr/>
        </p:nvSpPr>
        <p:spPr>
          <a:xfrm>
            <a:off x="1143000" y="4142232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200" kern="0" dirty="0">
                <a:solidFill>
                  <a:srgbClr val="A352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REMEMBER</a:t>
            </a:r>
            <a:endParaRPr lang="en-US" sz="800" dirty="0"/>
          </a:p>
        </p:txBody>
      </p:sp>
      <p:sp>
        <p:nvSpPr>
          <p:cNvPr id="35" name="Text 33"/>
          <p:cNvSpPr txBox="1"/>
          <p:nvPr/>
        </p:nvSpPr>
        <p:spPr>
          <a:xfrm>
            <a:off x="1143000" y="4315968"/>
            <a:ext cx="7498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Solo la acción ANTERIOR va en </a:t>
            </a:r>
            <a:pPr indent="0" marL="0">
              <a:buNone/>
            </a:pPr>
            <a:r>
              <a:rPr lang="en-US" sz="135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past perfect</a:t>
            </a:r>
            <a:pPr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; la siguiente, en </a:t>
            </a:r>
            <a:pPr indent="0" marL="0">
              <a:buNone/>
            </a:pPr>
            <a:r>
              <a:rPr lang="en-US" sz="135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past simple</a:t>
            </a:r>
            <a:endParaRPr lang="en-US" sz="1350" dirty="0"/>
          </a:p>
          <a:p>
            <a:pPr indent="0" marL="0">
              <a:buNone/>
            </a:pPr>
            <a:r>
              <a:rPr lang="en-US" sz="1200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had</a:t>
            </a:r>
            <a:pPr indent="0" marL="0">
              <a:buNone/>
            </a:pPr>
            <a:r>
              <a:rPr lang="en-US" sz="1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(pasado) ≠ has / have (presente)  ·  </a:t>
            </a:r>
            <a:pPr indent="0" marL="0">
              <a:buNone/>
            </a:pPr>
            <a:r>
              <a:rPr lang="en-US" sz="1200" dirty="0">
                <a:solidFill>
                  <a:srgbClr val="2B8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Yes</a:t>
            </a:r>
            <a:pPr indent="0" marL="0">
              <a:buNone/>
            </a:pPr>
            <a:r>
              <a:rPr lang="en-US" sz="1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I </a:t>
            </a:r>
            <a:pPr indent="0" marL="0">
              <a:buNone/>
            </a:pPr>
            <a:r>
              <a:rPr lang="en-US" sz="1200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had</a:t>
            </a:r>
            <a:pPr indent="0" marL="0">
              <a:buNone/>
            </a:pPr>
            <a:r>
              <a:rPr lang="en-US" sz="1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/ </a:t>
            </a:r>
            <a:pPr indent="0" marL="0">
              <a:buNone/>
            </a:pPr>
            <a:r>
              <a:rPr lang="en-US" sz="1200" dirty="0">
                <a:solidFill>
                  <a:srgbClr val="C9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</a:t>
            </a:r>
            <a:pPr indent="0" marL="0">
              <a:buNone/>
            </a:pPr>
            <a:r>
              <a:rPr lang="en-US" sz="1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I </a:t>
            </a:r>
            <a:pPr indent="0" marL="0">
              <a:buNone/>
            </a:pPr>
            <a:r>
              <a:rPr lang="en-US" sz="1200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hadn’t</a:t>
            </a:r>
            <a:pPr indent="0" marL="0">
              <a:buNone/>
            </a:pPr>
            <a:r>
              <a:rPr lang="en-US" sz="1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3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49640" y="4901184"/>
            <a:ext cx="365760" cy="20116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A5568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B2A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132320" y="-1371600"/>
            <a:ext cx="3108960" cy="3108960"/>
          </a:xfrm>
          <a:prstGeom prst="ellipse">
            <a:avLst/>
          </a:prstGeom>
          <a:solidFill>
            <a:srgbClr val="D9480F">
              <a:alpha val="50000"/>
            </a:srgbClr>
          </a:solidFill>
          <a:ln w="12700">
            <a:solidFill>
              <a:srgbClr val="D9480F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914400" y="4023360"/>
            <a:ext cx="2011680" cy="2011680"/>
          </a:xfrm>
          <a:prstGeom prst="ellipse">
            <a:avLst/>
          </a:prstGeom>
          <a:solidFill>
            <a:srgbClr val="6741D9">
              <a:alpha val="55000"/>
            </a:srgbClr>
          </a:solidFill>
          <a:ln w="12700">
            <a:solidFill>
              <a:srgbClr val="6741D9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8412480" y="4206240"/>
            <a:ext cx="1097280" cy="1097280"/>
          </a:xfrm>
          <a:prstGeom prst="ellipse">
            <a:avLst/>
          </a:prstGeom>
          <a:solidFill>
            <a:srgbClr val="2B8A3E">
              <a:alpha val="60000"/>
            </a:srgbClr>
          </a:solidFill>
          <a:ln w="12700">
            <a:solidFill>
              <a:srgbClr val="2B8A3E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 rot="-120000">
            <a:off x="548640" y="274320"/>
            <a:ext cx="2194560" cy="566928"/>
          </a:xfrm>
          <a:prstGeom prst="roundRect">
            <a:avLst>
              <a:gd name="adj" fmla="val 16129"/>
            </a:avLst>
          </a:prstGeom>
          <a:solidFill>
            <a:srgbClr val="FFD43B"/>
          </a:solidFill>
          <a:ln>
            <a:solidFill>
              <a:srgbClr val="FFD43B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1B2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</a:t>
            </a:r>
            <a:endParaRPr lang="en-US" sz="2600" dirty="0"/>
          </a:p>
        </p:txBody>
      </p:sp>
      <p:sp>
        <p:nvSpPr>
          <p:cNvPr id="6" name="Shape 4"/>
          <p:cNvSpPr/>
          <p:nvPr/>
        </p:nvSpPr>
        <p:spPr>
          <a:xfrm>
            <a:off x="548640" y="1051560"/>
            <a:ext cx="8046720" cy="640080"/>
          </a:xfrm>
          <a:prstGeom prst="roundRect">
            <a:avLst>
              <a:gd name="adj" fmla="val 17143"/>
            </a:avLst>
          </a:prstGeom>
          <a:solidFill>
            <a:srgbClr val="26385E"/>
          </a:solidFill>
          <a:ln w="19050">
            <a:solidFill>
              <a:srgbClr val="6741D9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13232" y="1170432"/>
            <a:ext cx="402336" cy="402336"/>
          </a:xfrm>
          <a:prstGeom prst="ellipse">
            <a:avLst/>
          </a:prstGeom>
          <a:solidFill>
            <a:srgbClr val="6741D9"/>
          </a:solidFill>
          <a:ln>
            <a:solidFill>
              <a:srgbClr val="6741D9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1325880" y="1088136"/>
            <a:ext cx="71323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had + past participle = the past before the past</a:t>
            </a:r>
            <a:endParaRPr lang="en-US" sz="1700" dirty="0"/>
          </a:p>
          <a:p>
            <a:pPr indent="0" marL="0">
              <a:buNone/>
            </a:pPr>
            <a:r>
              <a:rPr lang="en-US" sz="1200" i="1" dirty="0">
                <a:solidFill>
                  <a:srgbClr val="C9D2E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había + participio → la acción que pasó antes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548640" y="1801368"/>
            <a:ext cx="8046720" cy="640080"/>
          </a:xfrm>
          <a:prstGeom prst="roundRect">
            <a:avLst>
              <a:gd name="adj" fmla="val 17143"/>
            </a:avLst>
          </a:prstGeom>
          <a:solidFill>
            <a:srgbClr val="26385E"/>
          </a:solidFill>
          <a:ln w="19050">
            <a:solidFill>
              <a:srgbClr val="C92A2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713232" y="1920240"/>
            <a:ext cx="402336" cy="402336"/>
          </a:xfrm>
          <a:prstGeom prst="ellipse">
            <a:avLst/>
          </a:prstGeom>
          <a:solidFill>
            <a:srgbClr val="C92A2A"/>
          </a:solidFill>
          <a:ln>
            <a:solidFill>
              <a:srgbClr val="C92A2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1325880" y="1837944"/>
            <a:ext cx="71323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hadn’t seen · Had you seen? → Yes, I had.</a:t>
            </a:r>
            <a:endParaRPr lang="en-US" sz="1700" dirty="0"/>
          </a:p>
          <a:p>
            <a:pPr indent="0" marL="0">
              <a:buNone/>
            </a:pPr>
            <a:r>
              <a:rPr lang="en-US" sz="1200" i="1" dirty="0">
                <a:solidFill>
                  <a:srgbClr val="C9D2E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had es el ayudante: nunca did</a:t>
            </a:r>
            <a:endParaRPr lang="en-US" sz="1700" dirty="0"/>
          </a:p>
        </p:txBody>
      </p:sp>
      <p:sp>
        <p:nvSpPr>
          <p:cNvPr id="12" name="Shape 10"/>
          <p:cNvSpPr/>
          <p:nvPr/>
        </p:nvSpPr>
        <p:spPr>
          <a:xfrm>
            <a:off x="548640" y="2551176"/>
            <a:ext cx="8046720" cy="640080"/>
          </a:xfrm>
          <a:prstGeom prst="roundRect">
            <a:avLst>
              <a:gd name="adj" fmla="val 17143"/>
            </a:avLst>
          </a:prstGeom>
          <a:solidFill>
            <a:srgbClr val="26385E"/>
          </a:solidFill>
          <a:ln w="19050">
            <a:solidFill>
              <a:srgbClr val="1864A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13232" y="2670048"/>
            <a:ext cx="402336" cy="402336"/>
          </a:xfrm>
          <a:prstGeom prst="ellipse">
            <a:avLst/>
          </a:prstGeom>
          <a:solidFill>
            <a:srgbClr val="1864AB"/>
          </a:solidFill>
          <a:ln>
            <a:solidFill>
              <a:srgbClr val="1864AB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1325880" y="2587752"/>
            <a:ext cx="71323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I arrived, the film had started.</a:t>
            </a:r>
            <a:endParaRPr lang="en-US" sz="1700" dirty="0"/>
          </a:p>
          <a:p>
            <a:pPr indent="0" marL="0">
              <a:buNone/>
            </a:pPr>
            <a:r>
              <a:rPr lang="en-US" sz="1200" i="1" dirty="0">
                <a:solidFill>
                  <a:srgbClr val="C9D2E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llegué (past simple) · ya había empezado (past perfect)</a:t>
            </a:r>
            <a:endParaRPr lang="en-US" sz="1700" dirty="0"/>
          </a:p>
        </p:txBody>
      </p:sp>
      <p:sp>
        <p:nvSpPr>
          <p:cNvPr id="15" name="Shape 13"/>
          <p:cNvSpPr/>
          <p:nvPr/>
        </p:nvSpPr>
        <p:spPr>
          <a:xfrm>
            <a:off x="548640" y="3300984"/>
            <a:ext cx="8046720" cy="640080"/>
          </a:xfrm>
          <a:prstGeom prst="roundRect">
            <a:avLst>
              <a:gd name="adj" fmla="val 17143"/>
            </a:avLst>
          </a:prstGeom>
          <a:solidFill>
            <a:srgbClr val="26385E"/>
          </a:solidFill>
          <a:ln w="19050">
            <a:solidFill>
              <a:srgbClr val="D9480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713232" y="3419856"/>
            <a:ext cx="402336" cy="402336"/>
          </a:xfrm>
          <a:prstGeom prst="ellipse">
            <a:avLst/>
          </a:prstGeom>
          <a:solidFill>
            <a:srgbClr val="D9480F"/>
          </a:solidFill>
          <a:ln>
            <a:solidFill>
              <a:srgbClr val="D9480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500" dirty="0"/>
          </a:p>
        </p:txBody>
      </p:sp>
      <p:sp>
        <p:nvSpPr>
          <p:cNvPr id="17" name="Text 15"/>
          <p:cNvSpPr txBox="1"/>
          <p:nvPr/>
        </p:nvSpPr>
        <p:spPr>
          <a:xfrm>
            <a:off x="1325880" y="3337560"/>
            <a:ext cx="71323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before · after · by the time · when</a:t>
            </a:r>
            <a:endParaRPr lang="en-US" sz="1700" dirty="0"/>
          </a:p>
          <a:p>
            <a:pPr indent="0" marL="0">
              <a:buNone/>
            </a:pPr>
            <a:r>
              <a:rPr lang="en-US" sz="1200" i="1" dirty="0">
                <a:solidFill>
                  <a:srgbClr val="C9D2E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· después · para cuando · cuando</a:t>
            </a:r>
            <a:endParaRPr lang="en-US" sz="1700" dirty="0"/>
          </a:p>
        </p:txBody>
      </p:sp>
      <p:sp>
        <p:nvSpPr>
          <p:cNvPr id="18" name="Shape 16"/>
          <p:cNvSpPr/>
          <p:nvPr/>
        </p:nvSpPr>
        <p:spPr>
          <a:xfrm>
            <a:off x="548640" y="4050792"/>
            <a:ext cx="8046720" cy="640080"/>
          </a:xfrm>
          <a:prstGeom prst="roundRect">
            <a:avLst>
              <a:gd name="adj" fmla="val 17143"/>
            </a:avLst>
          </a:prstGeom>
          <a:solidFill>
            <a:srgbClr val="26385E"/>
          </a:solidFill>
          <a:ln w="19050">
            <a:solidFill>
              <a:srgbClr val="0B7285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13232" y="4169664"/>
            <a:ext cx="402336" cy="402336"/>
          </a:xfrm>
          <a:prstGeom prst="ellipse">
            <a:avLst/>
          </a:prstGeom>
          <a:solidFill>
            <a:srgbClr val="0B7285"/>
          </a:solidFill>
          <a:ln>
            <a:solidFill>
              <a:srgbClr val="0B7285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1325880" y="4087368"/>
            <a:ext cx="71323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had already / just / never + participle</a:t>
            </a:r>
            <a:endParaRPr lang="en-US" sz="1700" dirty="0"/>
          </a:p>
          <a:p>
            <a:pPr indent="0" marL="0">
              <a:buNone/>
            </a:pPr>
            <a:r>
              <a:rPr lang="en-US" sz="1200" i="1" dirty="0">
                <a:solidFill>
                  <a:srgbClr val="C9D2E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ya · acababa de · nunca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ast Perfect">
  <a:themeElements>
    <a:clrScheme name="Past Perfect">
      <a:dk1>
        <a:srgbClr val="1B2A4A"/>
      </a:dk1>
      <a:lt1>
        <a:srgbClr val="FFFFFF"/>
      </a:lt1>
      <a:dk2>
        <a:srgbClr val="1B2A4A"/>
      </a:dk2>
      <a:lt2>
        <a:srgbClr val="F1F3F7"/>
      </a:lt2>
      <a:accent1>
        <a:srgbClr val="D9480F"/>
      </a:accent1>
      <a:accent2>
        <a:srgbClr val="1864AB"/>
      </a:accent2>
      <a:accent3>
        <a:srgbClr val="6741D9"/>
      </a:accent3>
      <a:accent4>
        <a:srgbClr val="C92A2A"/>
      </a:accent4>
      <a:accent5>
        <a:srgbClr val="0B7285"/>
      </a:accent5>
      <a:accent6>
        <a:srgbClr val="2B8A3E"/>
      </a:accent6>
      <a:hlink>
        <a:srgbClr val="1864AB"/>
      </a:hlink>
      <a:folHlink>
        <a:srgbClr val="6741D9"/>
      </a:folHlink>
    </a:clrScheme>
    <a:fontScheme name="Past Perfect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Past perfect</dc:title>
  <dc:subject>PptxGenJS Presentation</dc:subject>
  <dc:creator>Ines – Sant Francesc</dc:creator>
  <cp:lastModifiedBy>Ines – Sant Francesc</cp:lastModifiedBy>
  <cp:revision>1</cp:revision>
  <dcterms:created xsi:type="dcterms:W3CDTF">2026-10-08T07:02:06Z</dcterms:created>
  <dcterms:modified xsi:type="dcterms:W3CDTF">2026-10-08T07:02:06Z</dcterms:modified>
</cp:coreProperties>
</file>