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9c8794d-c927-1271-4275-34eff4dfe9a9}">
          <p14:sldIdLst>
            <p14:sldId id="256"/>
          </p14:sldIdLst>
        </p14:section>
        <p14:section name="Form" id="{5b849e85-cfe3-6b77-5194-6959404bbc49}">
          <p14:sldIdLst>
            <p14:sldId id="257"/>
            <p14:sldId id="258"/>
          </p14:sldIdLst>
        </p14:section>
        <p14:section name="Sentences" id="{fcf3c70c-dbec-d39c-b036-de7490530bd7}">
          <p14:sldIdLst>
            <p14:sldId id="259"/>
            <p14:sldId id="260"/>
          </p14:sldIdLst>
        </p14:section>
        <p14:section name="Questions" id="{dc120f22-04bf-c003-73d4-48a3de797768}">
          <p14:sldIdLst>
            <p14:sldId id="261"/>
            <p14:sldId id="262"/>
          </p14:sldIdLst>
        </p14:section>
        <p14:section name="Details" id="{1673e2e9-0d88-c97b-65f7-0c142d7618e6}">
          <p14:sldIdLst>
            <p14:sldId id="263"/>
            <p14:sldId id="264"/>
            <p14:sldId id="265"/>
            <p14:sldId id="266"/>
          </p14:sldIdLst>
        </p14:section>
        <p14:section name="Common mistakes" id="{9e50c8e7-bed8-39d3-d0ff-dcb62c3b1766}">
          <p14:sldIdLst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del first conditional (B1). Código de colores: If / unless / when en naranja, present simple en azul, will + verbo en morado, negación en rojo, la coma en turquesa y might / can en verde. En cada diapositiva hay un recuadro amarillo REMEMBER con el significado y la diferencia. Pregunta de arranque: "What will you do if it rains this weekend?"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Insistid en la idea de posibilidad real: no es imaginario (eso será el second conditional). Pedid ejemplos de cosas que pueden pasar este fin de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Señalad las dos partes de la frase: la if-clause (condición) con present simple y la main clause (resultado) con will + infinitivo sin to. Recordad las contracciones ’ll y won’t. Error típico de hispanohablantes: poner will después de 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Todos los sujetos, de I a They. Fijaos en la -s de la tercera persona en la if-clause: he eats, she practises, it rains. En la main clause, will no cambia nunca.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negación puede ir en una parte, en la otra o en las dos. If-clause: don’t / doesn’t + verbo. Main clause: won’t + verbo. Ojo con he / she / it: doesn’t, nunca don’t.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pregunta se forma en la main clause con will; la if-clause se queda igual (present simple, sin invertir). Respuestas cortas con will / won’t, sin repetir el verbo principal.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pregunta por sujeto, de I a They, con una palabra interrogativa distinta en cada una. Actividad: en parejas, uno lee la pregunta y el otro contesta con una frase completa (I’ll… / She’ll…).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la frase empieza por if, coma entre las dos partes. Si if va en medio, no hay coma. Practicad girando frases de la diapositiva de afirmativas.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Unless ya lleva la negación dentro: unless you study = if you don’t study. Error típico: "unless you don’t study". Transformad frases de if… not a unless y al revés.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Nivel B1: además de will, en la main clause puede ir may / might (menos seguro), can (permiso o capacidad) o un imperativo. La if-clause sigue siempre en present simple.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= no es seguro que pase; when = sabemos que pasará. En los dos casos, present simple después (nunca will). Recordad la misma regla con as soon as, before y until que vimos en Future Tenses.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Primeros cuatro errores frecuentes. Tapad la frase correcta y pedid que encuentren y corrijan el error antes de mostrarla.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Otros cuatro errores habituales: olvidar will en la main clause, poner to después de will, repetir will en la if-clause de una pregunta y usar will después de when.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Repaso final con las cinco ideas clave. Pregunta de salida: cada alumno dice una frase sobre su fin de semana con 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14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5C8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280160"/>
            <a:ext cx="4572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77240" y="3154680"/>
            <a:ext cx="3913632" cy="548640"/>
          </a:xfrm>
          <a:prstGeom prst="roundRect">
            <a:avLst>
              <a:gd name="adj" fmla="val 50000"/>
            </a:avLst>
          </a:prstGeom>
          <a:solidFill>
            <a:srgbClr val="F5C842"/>
          </a:solidFill>
          <a:ln>
            <a:solidFill>
              <a:srgbClr val="F5C84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possibilities in the future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886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  ·  Negative  ·  Questions  ·  Unless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 rot="-180000">
            <a:off x="5303520" y="640080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D9480F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+ present simple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rot="120000">
            <a:off x="5623560" y="1572768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1864AB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+ verb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 rot="-120000">
            <a:off x="5303520" y="2505456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6741D9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= if … not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 rot="180000">
            <a:off x="5623560" y="3438144"/>
            <a:ext cx="3017520" cy="676656"/>
          </a:xfrm>
          <a:prstGeom prst="roundRect">
            <a:avLst>
              <a:gd name="adj" fmla="val 16216"/>
            </a:avLst>
          </a:prstGeom>
          <a:solidFill>
            <a:srgbClr val="0B7285"/>
          </a:solidFill>
          <a:ln w="31750">
            <a:solidFill>
              <a:srgbClr val="FFFFFF"/>
            </a:solidFill>
          </a:ln>
          <a:effectLst>
            <a:outerShdw sx="100000" sy="100000" kx="0" ky="0" algn="bl" rotWithShape="0" blurRad="101600" dist="50800" dir="54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/ can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590300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do we use it?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condición posible → resultado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9144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use the first conditional for things that are possible in the future, and their result.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Usamos el first conditional para cosas posibles en el futuro y su consecuencia.</a:t>
            </a:r>
            <a:endParaRPr lang="en-US" sz="1500" dirty="0"/>
          </a:p>
        </p:txBody>
      </p:sp>
      <p:sp>
        <p:nvSpPr>
          <p:cNvPr id="9" name="cond"/>
          <p:cNvSpPr/>
          <p:nvPr/>
        </p:nvSpPr>
        <p:spPr>
          <a:xfrm>
            <a:off x="411480" y="1554480"/>
            <a:ext cx="3749040" cy="1325880"/>
          </a:xfrm>
          <a:prstGeom prst="roundRect">
            <a:avLst>
              <a:gd name="adj" fmla="val 9655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66928" y="1682496"/>
            <a:ext cx="384048" cy="384048"/>
          </a:xfrm>
          <a:prstGeom prst="ellipse">
            <a:avLst/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1682496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1488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20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rains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tomorrow,</a:t>
            </a:r>
            <a:endParaRPr lang="en-US" sz="2000" dirty="0"/>
          </a:p>
          <a:p>
            <a:pPr indent="0" marL="0"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llueve mañana,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224528" y="1993392"/>
            <a:ext cx="694944" cy="457200"/>
          </a:xfrm>
          <a:prstGeom prst="rightArrow">
            <a:avLst/>
          </a:prstGeom>
          <a:solidFill>
            <a:srgbClr val="D9480F"/>
          </a:solidFill>
          <a:ln w="12700">
            <a:solidFill>
              <a:srgbClr val="D9480F"/>
            </a:solidFill>
            <a:prstDash val="solid"/>
          </a:ln>
        </p:spPr>
      </p:sp>
      <p:sp>
        <p:nvSpPr>
          <p:cNvPr id="14" name="res"/>
          <p:cNvSpPr/>
          <p:nvPr/>
        </p:nvSpPr>
        <p:spPr>
          <a:xfrm>
            <a:off x="4983480" y="1554480"/>
            <a:ext cx="3749040" cy="1325880"/>
          </a:xfrm>
          <a:prstGeom prst="roundRect">
            <a:avLst>
              <a:gd name="adj" fmla="val 9655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138928" y="1682496"/>
            <a:ext cx="384048" cy="384048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1682496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212080" y="21488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stay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home.</a:t>
            </a:r>
            <a:endParaRPr lang="en-US" sz="2000" dirty="0"/>
          </a:p>
          <a:p>
            <a:pPr indent="0" marL="0"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quedaremos en casa.</a:t>
            </a:r>
            <a:endParaRPr lang="en-US" sz="2000" dirty="0"/>
          </a:p>
        </p:txBody>
      </p:sp>
      <p:sp>
        <p:nvSpPr>
          <p:cNvPr id="18" name="chance"/>
          <p:cNvSpPr/>
          <p:nvPr/>
        </p:nvSpPr>
        <p:spPr>
          <a:xfrm>
            <a:off x="411480" y="3035808"/>
            <a:ext cx="8321040" cy="932688"/>
          </a:xfrm>
          <a:prstGeom prst="roundRect">
            <a:avLst>
              <a:gd name="adj" fmla="val 13725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66928" y="3273552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3072384"/>
            <a:ext cx="74066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possible? 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Yes! It may rain or it may not – it is a real possibility.</a:t>
            </a:r>
            <a:endParaRPr lang="en-US" sz="16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¿Es posible? ¡Sí! Puede llover o no: es una posibilidad real.</a:t>
            </a:r>
            <a:endParaRPr lang="en-US" sz="1600" dirty="0"/>
          </a:p>
        </p:txBody>
      </p:sp>
      <p:sp>
        <p:nvSpPr>
          <p:cNvPr id="21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conditional = condicional real → algo que puede pasar de verdad y su resultado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situaciones imaginarias o imposibles (If I were a bird…) → eso es el second conditional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0B7285">
              <a:alpha val="20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2B8A3E">
              <a:alpha val="18000"/>
            </a:srgbClr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954609" cy="566928"/>
          </a:xfrm>
          <a:prstGeom prst="roundRect">
            <a:avLst>
              <a:gd name="adj" fmla="val 19355"/>
            </a:avLst>
          </a:prstGeom>
          <a:solidFill>
            <a:srgbClr val="0B7285"/>
          </a:solidFill>
          <a:ln>
            <a:solidFill>
              <a:srgbClr val="0B7285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structure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0B7285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/ won’t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base form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 rot="-180000">
            <a:off x="457200" y="932688"/>
            <a:ext cx="685800" cy="530352"/>
          </a:xfrm>
          <a:prstGeom prst="roundRect">
            <a:avLst>
              <a:gd name="adj" fmla="val 17241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932688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B2A4A"/>
                </a:solidFill>
              </a:rPr>
              <a:t>+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554480" y="932688"/>
            <a:ext cx="2194560" cy="530352"/>
          </a:xfrm>
          <a:prstGeom prst="roundRect">
            <a:avLst>
              <a:gd name="adj" fmla="val 17241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767328" y="932688"/>
            <a:ext cx="274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7285"/>
                </a:solidFill>
              </a:rPr>
              <a:t>,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 rot="120000">
            <a:off x="4069080" y="932688"/>
            <a:ext cx="1828800" cy="530352"/>
          </a:xfrm>
          <a:prstGeom prst="roundRect">
            <a:avLst>
              <a:gd name="adj" fmla="val 17241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/ won’t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0" y="932688"/>
            <a:ext cx="320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B2A4A"/>
                </a:solidFill>
              </a:rPr>
              <a:t>+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309360" y="932688"/>
            <a:ext cx="1737360" cy="530352"/>
          </a:xfrm>
          <a:prstGeom prst="roundRect">
            <a:avLst>
              <a:gd name="adj" fmla="val 17241"/>
            </a:avLst>
          </a:prstGeom>
          <a:solidFill>
            <a:srgbClr val="1B2A4A"/>
          </a:solidFill>
          <a:ln>
            <a:solidFill>
              <a:srgbClr val="1B2A4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form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1499616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if-clause · condición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069080" y="1499616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main clause · resultado</a:t>
            </a:r>
            <a:endParaRPr lang="en-US" sz="1200" dirty="0"/>
          </a:p>
        </p:txBody>
      </p:sp>
      <p:sp>
        <p:nvSpPr>
          <p:cNvPr id="17" name="ex0"/>
          <p:cNvSpPr/>
          <p:nvPr/>
        </p:nvSpPr>
        <p:spPr>
          <a:xfrm>
            <a:off x="411480" y="1828800"/>
            <a:ext cx="8321040" cy="484632"/>
          </a:xfrm>
          <a:prstGeom prst="roundRect">
            <a:avLst>
              <a:gd name="adj" fmla="val 26415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1837944"/>
            <a:ext cx="79552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study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you’ll pass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exam.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estudias, aprobarás el examen.</a:t>
            </a:r>
            <a:endParaRPr lang="en-US" sz="1550" dirty="0"/>
          </a:p>
        </p:txBody>
      </p:sp>
      <p:sp>
        <p:nvSpPr>
          <p:cNvPr id="19" name="ex1"/>
          <p:cNvSpPr/>
          <p:nvPr/>
        </p:nvSpPr>
        <p:spPr>
          <a:xfrm>
            <a:off x="411480" y="2377440"/>
            <a:ext cx="8321040" cy="484632"/>
          </a:xfrm>
          <a:prstGeom prst="roundRect">
            <a:avLst>
              <a:gd name="adj" fmla="val 26415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2386584"/>
            <a:ext cx="79552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calls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answer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llama, contestaré.</a:t>
            </a:r>
            <a:endParaRPr lang="en-US" sz="1550" dirty="0"/>
          </a:p>
        </p:txBody>
      </p:sp>
      <p:sp>
        <p:nvSpPr>
          <p:cNvPr id="21" name="ex2"/>
          <p:cNvSpPr/>
          <p:nvPr/>
        </p:nvSpPr>
        <p:spPr>
          <a:xfrm>
            <a:off x="411480" y="2926080"/>
            <a:ext cx="8321040" cy="484632"/>
          </a:xfrm>
          <a:prstGeom prst="roundRect">
            <a:avLst>
              <a:gd name="adj" fmla="val 26415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" y="2935224"/>
            <a:ext cx="795528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don’t hurry</a:t>
            </a:r>
            <a:pPr indent="0" marL="0">
              <a:buNone/>
            </a:pPr>
            <a:r>
              <a:rPr lang="en-US" sz="15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miss</a:t>
            </a:r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bus.</a:t>
            </a:r>
            <a:endParaRPr lang="en-US" sz="155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nos damos prisa, perderemos el autobús.</a:t>
            </a:r>
            <a:endParaRPr lang="en-US" sz="15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35478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’ll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the same for all subjects</a:t>
            </a:r>
            <a:endParaRPr lang="en-US" sz="1400" dirty="0"/>
          </a:p>
        </p:txBody>
      </p:sp>
      <p:sp>
        <p:nvSpPr>
          <p:cNvPr id="24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si → la condición va en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study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futuro → solo en el resultado (main clause), nunca después de if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Affirmative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 (+s)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(’ll)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study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pass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exam.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estudio, aprobaré el examen.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hurry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you’ll catch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bus.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te das prisa, cogerás el autobús.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eats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too much,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he’ll feel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sick.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come demasiado, se encontrará mal.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practises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she’ll win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match.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practica, ganará el partido.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rains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stay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home.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llueve, nos quedaremos en casa.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leave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now,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arrive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time.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salimos ahora, llegaremos a tiempo.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win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they’ll be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very happy.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ganan, estarán muy contentos.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si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la condición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157984"/>
            <a:ext cx="1828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presente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condición (he eats, it rains)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0" y="2898648"/>
            <a:ext cx="1828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/ ’ll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futuro (-ré, -rás…)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resultado, igual para todos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0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rains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  ≠  If it </a:t>
            </a:r>
            <a:pPr indent="0" marL="0">
              <a:buNone/>
            </a:pPr>
            <a:r>
              <a:rPr lang="en-US" sz="10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rain ✗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1864AB">
              <a:alpha val="2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1864AB">
              <a:alpha val="18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029236" cy="566928"/>
          </a:xfrm>
          <a:prstGeom prst="roundRect">
            <a:avLst>
              <a:gd name="adj" fmla="val 19355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1864A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/ doesn’t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verb,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+ </a:t>
            </a:r>
            <a:pPr algn="l" indent="0" marL="0">
              <a:buNone/>
            </a:pPr>
            <a:r>
              <a:rPr lang="en-US" sz="12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study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exam.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estudio, no aprobaré el examen.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hurry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you’ll miss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bus.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te das prisa, perderás el autobús.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sleep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he’ll be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tired.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duerme, estará cansado.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practise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practica, no ganará.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rains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beach.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llueve, no iremos a la playa.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leave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now,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be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late.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salimos ahora, llegaremos tarde.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lose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happy.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pierden, no estarán contentos.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/ doesn’t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no (presente)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condición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157984"/>
            <a:ext cx="1828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no + futuro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resultado (will not)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0" y="2898648"/>
            <a:ext cx="1828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/ she / it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doesn’t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/ you / we / they → don’t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negación puede ir en una parte, en la otra o en las dos.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214311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verb …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?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verb …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?</a:t>
            </a:r>
            <a:endParaRPr lang="en-US" sz="1200" dirty="0"/>
          </a:p>
        </p:txBody>
      </p:sp>
      <p:sp>
        <p:nvSpPr>
          <p:cNvPr id="8" name="yn"/>
          <p:cNvSpPr/>
          <p:nvPr/>
        </p:nvSpPr>
        <p:spPr>
          <a:xfrm>
            <a:off x="41148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90000">
            <a:off x="594360" y="1042416"/>
            <a:ext cx="1371600" cy="384048"/>
          </a:xfrm>
          <a:prstGeom prst="roundRect">
            <a:avLst>
              <a:gd name="adj" fmla="val 2381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/ No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153619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you come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invite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¿Vendrás si te invito?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I will.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I won’t.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56032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she be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angry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we’re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late?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¿Se enfadará si llegamos tarde?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3081528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she will.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/  </a:t>
            </a:r>
            <a:pPr algn="ctr" indent="0" marL="0">
              <a:buNone/>
            </a:pPr>
            <a:r>
              <a:rPr lang="en-US" sz="14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she won’t.</a:t>
            </a:r>
            <a:endParaRPr lang="en-US" sz="1400" dirty="0"/>
          </a:p>
        </p:txBody>
      </p:sp>
      <p:sp>
        <p:nvSpPr>
          <p:cNvPr id="14" name="wh"/>
          <p:cNvSpPr/>
          <p:nvPr/>
        </p:nvSpPr>
        <p:spPr>
          <a:xfrm>
            <a:off x="4617720" y="932688"/>
            <a:ext cx="4114800" cy="3044952"/>
          </a:xfrm>
          <a:prstGeom prst="roundRect">
            <a:avLst>
              <a:gd name="adj" fmla="val 420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90000">
            <a:off x="4800600" y="1042416"/>
            <a:ext cx="1737360" cy="384048"/>
          </a:xfrm>
          <a:prstGeom prst="roundRect">
            <a:avLst>
              <a:gd name="adj" fmla="val 23810"/>
            </a:avLst>
          </a:prstGeom>
          <a:solidFill>
            <a:srgbClr val="1864AB"/>
          </a:solidFill>
          <a:ln>
            <a:solidFill>
              <a:srgbClr val="1864AB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 questions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53619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you do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rains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harás si llueve?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846320" y="2057400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stay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at home.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2560320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will they 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sunny?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¿Adónde irán si hace sol?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846320" y="3081528"/>
            <a:ext cx="365760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They’ll go</a:t>
            </a:r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beach.</a:t>
            </a:r>
            <a:endParaRPr lang="en-US" sz="14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sujeto … ? → la pregunta va en el resultado · respuesta corta: Yes, I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No, I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la if-clause no cambia: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invite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(✗ if will I invite)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D9480F">
              <a:alpha val="20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C92A2A">
              <a:alpha val="18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954609" cy="566928"/>
          </a:xfrm>
          <a:prstGeom prst="roundRect">
            <a:avLst>
              <a:gd name="adj" fmla="val 19355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 questions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D9480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 word +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subject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?</a:t>
            </a:r>
            <a:endParaRPr lang="en-US" sz="1200" dirty="0"/>
          </a:p>
        </p:txBody>
      </p:sp>
      <p:sp>
        <p:nvSpPr>
          <p:cNvPr id="8" name="row0"/>
          <p:cNvSpPr/>
          <p:nvPr/>
        </p:nvSpPr>
        <p:spPr>
          <a:xfrm>
            <a:off x="411480" y="89611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97383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90525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I do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fail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exam?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haré si suspendo el examen?</a:t>
            </a:r>
            <a:endParaRPr lang="en-US" sz="1500" dirty="0"/>
          </a:p>
        </p:txBody>
      </p:sp>
      <p:sp>
        <p:nvSpPr>
          <p:cNvPr id="11" name="row1"/>
          <p:cNvSpPr/>
          <p:nvPr/>
        </p:nvSpPr>
        <p:spPr>
          <a:xfrm>
            <a:off x="411480" y="145389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153162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146304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will you 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sunny?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¿Adónde irás si hace sol?</a:t>
            </a:r>
            <a:endParaRPr lang="en-US" sz="1500" dirty="0"/>
          </a:p>
        </p:txBody>
      </p:sp>
      <p:sp>
        <p:nvSpPr>
          <p:cNvPr id="14" name="row2"/>
          <p:cNvSpPr/>
          <p:nvPr/>
        </p:nvSpPr>
        <p:spPr>
          <a:xfrm>
            <a:off x="411480" y="2011680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089404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A35200"/>
          </a:solidFill>
          <a:ln>
            <a:solidFill>
              <a:srgbClr val="A3520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2020824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he say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finds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out?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dirá si se entera?</a:t>
            </a:r>
            <a:endParaRPr lang="en-US" sz="1500" dirty="0"/>
          </a:p>
        </p:txBody>
      </p:sp>
      <p:sp>
        <p:nvSpPr>
          <p:cNvPr id="17" name="row3"/>
          <p:cNvSpPr/>
          <p:nvPr/>
        </p:nvSpPr>
        <p:spPr>
          <a:xfrm>
            <a:off x="411480" y="2569464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2647188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2578608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she get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home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misses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bus?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volverá a casa si pierde el autobús?</a:t>
            </a:r>
            <a:endParaRPr lang="en-US" sz="1500" dirty="0"/>
          </a:p>
        </p:txBody>
      </p:sp>
      <p:sp>
        <p:nvSpPr>
          <p:cNvPr id="20" name="row4"/>
          <p:cNvSpPr/>
          <p:nvPr/>
        </p:nvSpPr>
        <p:spPr>
          <a:xfrm>
            <a:off x="411480" y="3127248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204972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136392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will it cost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buy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two?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costará si compramos dos?</a:t>
            </a:r>
            <a:endParaRPr lang="en-US" sz="1500" dirty="0"/>
          </a:p>
        </p:txBody>
      </p:sp>
      <p:sp>
        <p:nvSpPr>
          <p:cNvPr id="23" name="row5"/>
          <p:cNvSpPr/>
          <p:nvPr/>
        </p:nvSpPr>
        <p:spPr>
          <a:xfrm>
            <a:off x="411480" y="3685032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3762756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1864AB"/>
          </a:solidFill>
          <a:ln>
            <a:solidFill>
              <a:srgbClr val="1864A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3694176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will we call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 breaks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down?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 quién llamaremos si se estropea el coche?</a:t>
            </a:r>
            <a:endParaRPr lang="en-US" sz="1500" dirty="0"/>
          </a:p>
        </p:txBody>
      </p:sp>
      <p:sp>
        <p:nvSpPr>
          <p:cNvPr id="26" name="row6"/>
          <p:cNvSpPr/>
          <p:nvPr/>
        </p:nvSpPr>
        <p:spPr>
          <a:xfrm>
            <a:off x="411480" y="4242816"/>
            <a:ext cx="6035040" cy="493776"/>
          </a:xfrm>
          <a:prstGeom prst="roundRect">
            <a:avLst>
              <a:gd name="adj" fmla="val 25926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920" y="4320540"/>
            <a:ext cx="713232" cy="338328"/>
          </a:xfrm>
          <a:prstGeom prst="roundRect">
            <a:avLst>
              <a:gd name="adj" fmla="val 21622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425196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will they arrive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train is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late?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¿Cuándo llegarán si el tren se retrasa?</a:t>
            </a:r>
            <a:endParaRPr lang="en-US" sz="1500" dirty="0"/>
          </a:p>
        </p:txBody>
      </p:sp>
      <p:sp>
        <p:nvSpPr>
          <p:cNvPr id="29" name="rempanel"/>
          <p:cNvSpPr/>
          <p:nvPr/>
        </p:nvSpPr>
        <p:spPr>
          <a:xfrm>
            <a:off x="6629400" y="896112"/>
            <a:ext cx="2057400" cy="3913632"/>
          </a:xfrm>
          <a:prstGeom prst="roundRect">
            <a:avLst>
              <a:gd name="adj" fmla="val 6222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748272" y="987552"/>
            <a:ext cx="329184" cy="329184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7150608" y="9875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66560" y="1417320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Wh- + will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qué, dónde, cómo…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abierta (no Yes / No)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766560" y="2528316"/>
            <a:ext cx="182880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+ present</a:t>
            </a:r>
            <a:endParaRPr lang="en-US" sz="1400" dirty="0"/>
          </a:p>
          <a:p>
            <a:pPr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si + presente</a:t>
            </a:r>
            <a:endParaRPr lang="en-US" sz="1400" dirty="0"/>
          </a:p>
          <a:p>
            <a:pPr indent="0" marL="0">
              <a:buNone/>
            </a:pPr>
            <a:r>
              <a:rPr lang="en-US" sz="10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condición no cambia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6720840" y="3703320"/>
            <a:ext cx="187452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812280" y="3730752"/>
            <a:ext cx="171907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0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you…?</a:t>
            </a:r>
            <a:pPr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solo Yes / No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214311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comma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pPr algn="l" indent="0" marL="0">
              <a:buNone/>
            </a:pPr>
            <a:r>
              <a:rPr lang="en-US" sz="12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 +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(no comma)</a:t>
            </a:r>
            <a:endParaRPr lang="en-US" sz="1200" dirty="0"/>
          </a:p>
        </p:txBody>
      </p:sp>
      <p:sp>
        <p:nvSpPr>
          <p:cNvPr id="8" name="o1"/>
          <p:cNvSpPr/>
          <p:nvPr/>
        </p:nvSpPr>
        <p:spPr>
          <a:xfrm>
            <a:off x="411480" y="932688"/>
            <a:ext cx="8321040" cy="1417320"/>
          </a:xfrm>
          <a:prstGeom prst="roundRect">
            <a:avLst>
              <a:gd name="adj" fmla="val 9032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60704"/>
            <a:ext cx="1371600" cy="384048"/>
          </a:xfrm>
          <a:prstGeom prst="roundRect">
            <a:avLst>
              <a:gd name="adj" fmla="val 23810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first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103120" y="1060704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7285"/>
                </a:solidFill>
              </a:rPr>
              <a:t>comma ✓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55448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20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sunny</a:t>
            </a:r>
            <a:pPr indent="0" marL="0">
              <a:buNone/>
            </a:pPr>
            <a:r>
              <a:rPr lang="en-US" sz="200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go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beach.</a:t>
            </a:r>
            <a:endParaRPr lang="en-US" sz="2000" dirty="0"/>
          </a:p>
          <a:p>
            <a:pPr indent="0" marL="0"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hace sol, iremos a la playa.</a:t>
            </a:r>
            <a:endParaRPr lang="en-US" sz="2000" dirty="0"/>
          </a:p>
        </p:txBody>
      </p:sp>
      <p:sp>
        <p:nvSpPr>
          <p:cNvPr id="12" name="o2"/>
          <p:cNvSpPr/>
          <p:nvPr/>
        </p:nvSpPr>
        <p:spPr>
          <a:xfrm>
            <a:off x="411480" y="2514600"/>
            <a:ext cx="8321040" cy="1417320"/>
          </a:xfrm>
          <a:prstGeom prst="roundRect">
            <a:avLst>
              <a:gd name="adj" fmla="val 9032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594360" y="2642616"/>
            <a:ext cx="1371600" cy="384048"/>
          </a:xfrm>
          <a:prstGeom prst="roundRect">
            <a:avLst>
              <a:gd name="adj" fmla="val 23810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second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103120" y="264261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2A2A"/>
                </a:solidFill>
              </a:rPr>
              <a:t>no comma ✗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3136392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We’ll go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beach </a:t>
            </a:r>
            <a:pPr indent="0" marL="0">
              <a:buNone/>
            </a:pPr>
            <a:r>
              <a:rPr lang="en-US" sz="20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20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</a:t>
            </a:r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sunny.</a:t>
            </a:r>
            <a:endParaRPr lang="en-US" sz="2000" dirty="0"/>
          </a:p>
          <a:p>
            <a:pPr indent="0" marL="0">
              <a:buNone/>
            </a:pPr>
            <a:r>
              <a:rPr lang="en-US" sz="15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Iremos a la playa si hace sol.</a:t>
            </a:r>
            <a:endParaRPr lang="en-US" sz="2000" dirty="0"/>
          </a:p>
        </p:txBody>
      </p:sp>
      <p:sp>
        <p:nvSpPr>
          <p:cNvPr id="16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principio → coma entre las dos partes</a:t>
            </a:r>
            <a:pPr indent="0" marL="0">
              <a:buNone/>
            </a:pPr>
            <a:r>
              <a:rPr lang="en-US" sz="1350" b="1" dirty="0">
                <a:solidFill>
                  <a:srgbClr val="0B72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medio → sin coma  ·  ¡el significado es el mismo!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421319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= if … not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Unless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(affirmative),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/ won’t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 rot="-180000">
            <a:off x="457200" y="932688"/>
            <a:ext cx="1371600" cy="475488"/>
          </a:xfrm>
          <a:prstGeom prst="roundRect">
            <a:avLst>
              <a:gd name="adj" fmla="val 19231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932688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A4A"/>
                </a:solidFill>
              </a:rPr>
              <a:t>=  </a:t>
            </a:r>
            <a:pPr indent="0" marL="0">
              <a:buNone/>
            </a:pPr>
            <a:r>
              <a:rPr lang="en-US" sz="22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2200" b="1" dirty="0">
                <a:solidFill>
                  <a:srgbClr val="1B2A4A"/>
                </a:solidFill>
              </a:rPr>
              <a:t> … </a:t>
            </a:r>
            <a:pPr indent="0" marL="0">
              <a:buNone/>
            </a:pPr>
            <a:r>
              <a:rPr lang="en-US" sz="2200" b="1" dirty="0">
                <a:solidFill>
                  <a:srgbClr val="C92A2A"/>
                </a:solidFill>
              </a:rPr>
              <a:t>not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932688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4A5568"/>
                </a:solidFill>
              </a:rPr>
              <a:t>= a menos que / si no</a:t>
            </a:r>
            <a:endParaRPr lang="en-US" sz="1400" dirty="0"/>
          </a:p>
        </p:txBody>
      </p:sp>
      <p:sp>
        <p:nvSpPr>
          <p:cNvPr id="11" name="if0"/>
          <p:cNvSpPr/>
          <p:nvPr/>
        </p:nvSpPr>
        <p:spPr>
          <a:xfrm>
            <a:off x="411480" y="1554480"/>
            <a:ext cx="3977640" cy="1078992"/>
          </a:xfrm>
          <a:prstGeom prst="roundRect">
            <a:avLst>
              <a:gd name="adj" fmla="val 1186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2" name="un0"/>
          <p:cNvSpPr/>
          <p:nvPr/>
        </p:nvSpPr>
        <p:spPr>
          <a:xfrm>
            <a:off x="4754880" y="1554480"/>
            <a:ext cx="3977640" cy="1078992"/>
          </a:xfrm>
          <a:prstGeom prst="roundRect">
            <a:avLst>
              <a:gd name="adj" fmla="val 11864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594360" y="1627632"/>
            <a:ext cx="3657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study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estudias, no aprobarás.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1627632"/>
            <a:ext cx="3657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Unless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study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menos que estudies, no aprobarás.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443984" y="1956816"/>
            <a:ext cx="274320" cy="274320"/>
          </a:xfrm>
          <a:prstGeom prst="rightArrow">
            <a:avLst/>
          </a:prstGeom>
          <a:solidFill>
            <a:srgbClr val="D9480F"/>
          </a:solidFill>
          <a:ln w="12700">
            <a:solidFill>
              <a:srgbClr val="D9480F"/>
            </a:solidFill>
            <a:prstDash val="solid"/>
          </a:ln>
        </p:spPr>
      </p:sp>
      <p:sp>
        <p:nvSpPr>
          <p:cNvPr id="16" name="if1"/>
          <p:cNvSpPr/>
          <p:nvPr/>
        </p:nvSpPr>
        <p:spPr>
          <a:xfrm>
            <a:off x="411480" y="2770632"/>
            <a:ext cx="3977640" cy="1078992"/>
          </a:xfrm>
          <a:prstGeom prst="roundRect">
            <a:avLst>
              <a:gd name="adj" fmla="val 11864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un1"/>
          <p:cNvSpPr/>
          <p:nvPr/>
        </p:nvSpPr>
        <p:spPr>
          <a:xfrm>
            <a:off x="4754880" y="2770632"/>
            <a:ext cx="3977640" cy="1078992"/>
          </a:xfrm>
          <a:prstGeom prst="roundRect">
            <a:avLst>
              <a:gd name="adj" fmla="val 11864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594360" y="2843784"/>
            <a:ext cx="3657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party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I’m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tired.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Iré a la fiesta si no estoy cansado.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937760" y="2843784"/>
            <a:ext cx="3657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go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party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unless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I’m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tired.</a:t>
            </a:r>
            <a:endParaRPr lang="en-US" sz="1500" dirty="0"/>
          </a:p>
          <a:p>
            <a:pPr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Iré a la fiesta a menos que esté cansado.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443984" y="3172968"/>
            <a:ext cx="274320" cy="274320"/>
          </a:xfrm>
          <a:prstGeom prst="rightArrow">
            <a:avLst/>
          </a:prstGeom>
          <a:solidFill>
            <a:srgbClr val="D9480F"/>
          </a:solidFill>
          <a:ln w="12700">
            <a:solidFill>
              <a:srgbClr val="D9480F"/>
            </a:solidFill>
            <a:prstDash val="solid"/>
          </a:ln>
        </p:spPr>
      </p:sp>
      <p:sp>
        <p:nvSpPr>
          <p:cNvPr id="21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unless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a menos que =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… </a:t>
            </a:r>
            <a:pPr indent="0" marL="0">
              <a:buNone/>
            </a:pPr>
            <a:r>
              <a:rPr lang="en-US" sz="1350" b="1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ya lleva la negación dentro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buNone/>
            </a:pPr>
            <a:r>
              <a:rPr lang="en-US" sz="1200" dirty="0">
                <a:solidFill>
                  <a:srgbClr val="C9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misma idea, pero ✗ unless you don’t study (doble negación)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Might, can…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might / may / can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algn="l" indent="0" marL="0">
              <a:buNone/>
            </a:pPr>
            <a:r>
              <a:rPr lang="en-US" sz="12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imperative</a:t>
            </a:r>
            <a:endParaRPr lang="en-US" sz="1200" dirty="0"/>
          </a:p>
        </p:txBody>
      </p:sp>
      <p:sp>
        <p:nvSpPr>
          <p:cNvPr id="8" name="opt0"/>
          <p:cNvSpPr/>
          <p:nvPr/>
        </p:nvSpPr>
        <p:spPr>
          <a:xfrm>
            <a:off x="411480" y="932688"/>
            <a:ext cx="8321040" cy="914400"/>
          </a:xfrm>
          <a:prstGeom prst="roundRect">
            <a:avLst>
              <a:gd name="adj" fmla="val 14000"/>
            </a:avLst>
          </a:prstGeom>
          <a:solidFill>
            <a:srgbClr val="D3F9D8"/>
          </a:solidFill>
          <a:ln w="12700">
            <a:solidFill>
              <a:srgbClr val="D3F9D8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20000">
            <a:off x="594360" y="1051560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/ might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148132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4A5568"/>
                </a:solidFill>
              </a:rPr>
              <a:t>posible · menos seguro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1005840"/>
            <a:ext cx="5852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sunny,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might go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beach.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hace sol, puede que vayamos a la playa.</a:t>
            </a:r>
            <a:endParaRPr lang="en-US" sz="1600" dirty="0"/>
          </a:p>
        </p:txBody>
      </p:sp>
      <p:sp>
        <p:nvSpPr>
          <p:cNvPr id="12" name="opt1"/>
          <p:cNvSpPr/>
          <p:nvPr/>
        </p:nvSpPr>
        <p:spPr>
          <a:xfrm>
            <a:off x="411480" y="1965960"/>
            <a:ext cx="8321040" cy="914400"/>
          </a:xfrm>
          <a:prstGeom prst="roundRect">
            <a:avLst>
              <a:gd name="adj" fmla="val 14000"/>
            </a:avLst>
          </a:prstGeom>
          <a:solidFill>
            <a:srgbClr val="C5F6FA"/>
          </a:solidFill>
          <a:ln w="12700">
            <a:solidFill>
              <a:srgbClr val="C5F6F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 rot="120000">
            <a:off x="594360" y="2084832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251460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4A5568"/>
                </a:solidFill>
              </a:rPr>
              <a:t>permiso o capacidad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2743200" y="2039112"/>
            <a:ext cx="5852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finish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your homework,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watch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TV.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acabas los deberes, puedes ver la tele.</a:t>
            </a:r>
            <a:endParaRPr lang="en-US" sz="1600" dirty="0"/>
          </a:p>
        </p:txBody>
      </p:sp>
      <p:sp>
        <p:nvSpPr>
          <p:cNvPr id="16" name="opt2"/>
          <p:cNvSpPr/>
          <p:nvPr/>
        </p:nvSpPr>
        <p:spPr>
          <a:xfrm>
            <a:off x="411480" y="2999232"/>
            <a:ext cx="8321040" cy="914400"/>
          </a:xfrm>
          <a:prstGeom prst="roundRect">
            <a:avLst>
              <a:gd name="adj" fmla="val 1400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 rot="-120000">
            <a:off x="594360" y="3118104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2B8A3E"/>
          </a:solidFill>
          <a:ln>
            <a:solidFill>
              <a:srgbClr val="2B8A3E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imperative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94360" y="354787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4A5568"/>
                </a:solidFill>
              </a:rPr>
              <a:t>orden o consejo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2743200" y="3072384"/>
            <a:ext cx="5852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6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Tom, </a:t>
            </a:r>
            <a:pPr indent="0" marL="0">
              <a:buNone/>
            </a:pPr>
            <a:r>
              <a:rPr lang="en-US" sz="160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</a:t>
            </a:r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him to call me.</a:t>
            </a:r>
            <a:endParaRPr lang="en-US" sz="16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ves a Tom, dile que me llame.</a:t>
            </a:r>
            <a:endParaRPr lang="en-US" sz="16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might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puede que (no es seguro)  ·  </a:t>
            </a:r>
            <a:pPr indent="0" marL="0">
              <a:buNone/>
            </a:pPr>
            <a:r>
              <a:rPr lang="en-US" sz="1350" b="1" dirty="0">
                <a:solidFill>
                  <a:srgbClr val="2B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poder (permiso o capacidad)  ·  imperativo = orden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seguro que pasará  ·  la if-clause sigue en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6741D9">
              <a:alpha val="20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A35200">
              <a:alpha val="18000"/>
            </a:srgbClr>
          </a:solidFill>
          <a:ln w="12700">
            <a:solidFill>
              <a:srgbClr val="A3520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2584460" cy="566928"/>
          </a:xfrm>
          <a:prstGeom prst="roundRect">
            <a:avLst>
              <a:gd name="adj" fmla="val 19355"/>
            </a:avLst>
          </a:prstGeom>
          <a:solidFill>
            <a:srgbClr val="6741D9"/>
          </a:solidFill>
          <a:ln>
            <a:solidFill>
              <a:srgbClr val="6741D9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or when?</a:t>
            </a:r>
            <a:endParaRPr lang="en-US" sz="23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6741D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/ When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</p:txBody>
      </p:sp>
      <p:sp>
        <p:nvSpPr>
          <p:cNvPr id="8" name="if"/>
          <p:cNvSpPr/>
          <p:nvPr/>
        </p:nvSpPr>
        <p:spPr>
          <a:xfrm>
            <a:off x="411480" y="932688"/>
            <a:ext cx="4114800" cy="2194560"/>
          </a:xfrm>
          <a:prstGeom prst="roundRect">
            <a:avLst>
              <a:gd name="adj" fmla="val 5833"/>
            </a:avLst>
          </a:prstGeom>
          <a:solidFill>
            <a:srgbClr val="D0EBFF"/>
          </a:solidFill>
          <a:ln w="12700">
            <a:solidFill>
              <a:srgbClr val="D0E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-180000">
            <a:off x="594360" y="1051560"/>
            <a:ext cx="1051560" cy="438912"/>
          </a:xfrm>
          <a:prstGeom prst="roundRect">
            <a:avLst>
              <a:gd name="adj" fmla="val 20833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105156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maybe · quizás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164592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7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Anna, </a:t>
            </a:r>
            <a:pPr indent="0" marL="0">
              <a:buNone/>
            </a:pPr>
            <a:r>
              <a:rPr lang="en-US" sz="17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tell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veo a Anna, se lo diré.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242316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I’m not sure I will see her.</a:t>
            </a:r>
            <a:endParaRPr lang="en-US" sz="13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sé si la veré.</a:t>
            </a:r>
            <a:endParaRPr lang="en-US" sz="1300" dirty="0"/>
          </a:p>
        </p:txBody>
      </p:sp>
      <p:sp>
        <p:nvSpPr>
          <p:cNvPr id="13" name="when"/>
          <p:cNvSpPr/>
          <p:nvPr/>
        </p:nvSpPr>
        <p:spPr>
          <a:xfrm>
            <a:off x="4617720" y="932688"/>
            <a:ext cx="4114800" cy="2194560"/>
          </a:xfrm>
          <a:prstGeom prst="roundRect">
            <a:avLst>
              <a:gd name="adj" fmla="val 5833"/>
            </a:avLst>
          </a:prstGeom>
          <a:solidFill>
            <a:srgbClr val="E5DBFF"/>
          </a:solidFill>
          <a:ln w="12700">
            <a:solidFill>
              <a:srgbClr val="E5DBF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 rot="180000">
            <a:off x="4800600" y="1051560"/>
            <a:ext cx="1051560" cy="438912"/>
          </a:xfrm>
          <a:prstGeom prst="roundRect">
            <a:avLst>
              <a:gd name="adj" fmla="val 20833"/>
            </a:avLst>
          </a:prstGeom>
          <a:solidFill>
            <a:srgbClr val="D9480F"/>
          </a:solidFill>
          <a:ln>
            <a:solidFill>
              <a:srgbClr val="D9480F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989320" y="105156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sure · seguro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164592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indent="0" marL="0">
              <a:buNone/>
            </a:pPr>
            <a:r>
              <a:rPr lang="en-US" sz="17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Anna, </a:t>
            </a:r>
            <a:pPr indent="0" marL="0">
              <a:buNone/>
            </a:pPr>
            <a:r>
              <a:rPr lang="en-US" sz="17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I’ll tell</a:t>
            </a:r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her.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vea a Anna, se lo diré.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4846320" y="242316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know I will see her.</a:t>
            </a:r>
            <a:endParaRPr lang="en-US" sz="1300" dirty="0"/>
          </a:p>
          <a:p>
            <a:pPr indent="0" marL="0">
              <a:buNone/>
            </a:pPr>
            <a:r>
              <a:rPr lang="en-US" sz="11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 que la veré.</a:t>
            </a:r>
            <a:endParaRPr lang="en-US" sz="1300" dirty="0"/>
          </a:p>
        </p:txBody>
      </p:sp>
      <p:sp>
        <p:nvSpPr>
          <p:cNvPr id="18" name="tip"/>
          <p:cNvSpPr/>
          <p:nvPr/>
        </p:nvSpPr>
        <p:spPr>
          <a:xfrm>
            <a:off x="411480" y="3291840"/>
            <a:ext cx="8321040" cy="685800"/>
          </a:xfrm>
          <a:prstGeom prst="roundRect">
            <a:avLst>
              <a:gd name="adj" fmla="val 18667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40080" y="331012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After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if, when, as soon as, before, until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→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present simple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, not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will</a:t>
            </a:r>
            <a:endParaRPr lang="en-US" sz="1500" dirty="0"/>
          </a:p>
        </p:txBody>
      </p:sp>
      <p:sp>
        <p:nvSpPr>
          <p:cNvPr id="20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si → no sabemos si va a pasar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cuando → sabemos que va a pasar  ·  con los dos: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nunca will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(1)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after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If it will rain, we’ll stay at home.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it rains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we’ll stay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at home.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Después de if va present simple, nunca will.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If she don’t hurry, she’ll miss the bus.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she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</a:rPr>
              <a:t>doesn’t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 hurry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she’ll miss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the bus.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Con he / she / it: doesn’t, no don’t.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We’ll stay at home, if it rains.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We’ll stay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at home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it rains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Si if va en medio, no se pone coma.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Unless you don’t study, you won’t pass.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Unless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you study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you </a:t>
            </a:r>
            <a:pPr indent="0" marL="0">
              <a:buNone/>
            </a:pPr>
            <a:r>
              <a:rPr lang="en-US" sz="1500" b="1" dirty="0">
                <a:solidFill>
                  <a:srgbClr val="C92A2A"/>
                </a:solidFill>
              </a:rPr>
              <a:t>won’t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 pass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Unless ya es negativo: no lleva don’t.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truco: después de </a:t>
            </a:r>
            <a:pPr indent="0" marL="0">
              <a:buNone/>
            </a:pPr>
            <a:r>
              <a:rPr lang="en-US" sz="135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pPr indent="0" marL="0">
              <a:buNone/>
            </a:pPr>
            <a:r>
              <a:rPr lang="en-US" sz="135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El </a:t>
            </a:r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solo en el resultado.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unless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ya es negativo  · 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principio → coma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-1234440"/>
            <a:ext cx="2377440" cy="2377440"/>
          </a:xfrm>
          <a:prstGeom prst="ellipse">
            <a:avLst/>
          </a:prstGeom>
          <a:solidFill>
            <a:srgbClr val="C92A2A">
              <a:alpha val="20000"/>
            </a:srgbClr>
          </a:solidFill>
          <a:ln w="12700">
            <a:solidFill>
              <a:srgbClr val="C92A2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005840" y="4160520"/>
            <a:ext cx="1828800" cy="1828800"/>
          </a:xfrm>
          <a:prstGeom prst="ellipse">
            <a:avLst/>
          </a:prstGeom>
          <a:solidFill>
            <a:srgbClr val="0B7285">
              <a:alpha val="18000"/>
            </a:srgbClr>
          </a:solidFill>
          <a:ln w="12700">
            <a:solidFill>
              <a:srgbClr val="0B7285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rot="-90000">
            <a:off x="411480" y="182880"/>
            <a:ext cx="3759281" cy="566928"/>
          </a:xfrm>
          <a:prstGeom prst="roundRect">
            <a:avLst>
              <a:gd name="adj" fmla="val 19355"/>
            </a:avLst>
          </a:prstGeom>
          <a:solidFill>
            <a:srgbClr val="C92A2A"/>
          </a:solidFill>
          <a:ln>
            <a:solidFill>
              <a:srgbClr val="C92A2A"/>
            </a:solidFill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(2)</a:t>
            </a:r>
            <a:endParaRPr lang="en-US" sz="2100" dirty="0"/>
          </a:p>
        </p:txBody>
      </p:sp>
      <p:sp>
        <p:nvSpPr>
          <p:cNvPr id="5" name="structure"/>
          <p:cNvSpPr/>
          <p:nvPr/>
        </p:nvSpPr>
        <p:spPr>
          <a:xfrm>
            <a:off x="4526280" y="164592"/>
            <a:ext cx="4160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25400">
            <a:solidFill>
              <a:srgbClr val="C92A2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663440" y="73152"/>
            <a:ext cx="960120" cy="201168"/>
          </a:xfrm>
          <a:prstGeom prst="roundRect">
            <a:avLst>
              <a:gd name="adj" fmla="val 22727"/>
            </a:avLst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4681728" y="237744"/>
            <a:ext cx="3913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algn="l" indent="0" marL="0">
              <a:buNone/>
            </a:pPr>
            <a:r>
              <a:rPr lang="en-US" sz="1200" b="1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</a:t>
            </a: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</a:t>
            </a:r>
            <a:pPr algn="l" indent="0" marL="0">
              <a:buNone/>
            </a:pPr>
            <a:r>
              <a:rPr lang="en-US" sz="120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algn="l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after </a:t>
            </a:r>
            <a:pPr algn="l" indent="0" marL="0">
              <a:buNone/>
            </a:pPr>
            <a:r>
              <a:rPr lang="en-US" sz="1200" b="1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endParaRPr lang="en-US" sz="1200" dirty="0"/>
          </a:p>
        </p:txBody>
      </p:sp>
      <p:sp>
        <p:nvSpPr>
          <p:cNvPr id="8" name="m0"/>
          <p:cNvSpPr/>
          <p:nvPr/>
        </p:nvSpPr>
        <p:spPr>
          <a:xfrm>
            <a:off x="41148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3E3"/>
          </a:solidFill>
          <a:ln w="12700">
            <a:solidFill>
              <a:srgbClr val="FFE3E3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7607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If I see him, I tell him.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7607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3327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I see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him,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I’ll tell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him.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3327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Falta will en el resultado.</a:t>
            </a:r>
            <a:endParaRPr lang="en-US" sz="1200" dirty="0"/>
          </a:p>
        </p:txBody>
      </p:sp>
      <p:sp>
        <p:nvSpPr>
          <p:cNvPr id="14" name="m1"/>
          <p:cNvSpPr/>
          <p:nvPr/>
        </p:nvSpPr>
        <p:spPr>
          <a:xfrm>
            <a:off x="4617720" y="932688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E8CC"/>
          </a:solidFill>
          <a:ln w="12700">
            <a:solidFill>
              <a:srgbClr val="FFE8CC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782312" y="1060704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239512" y="1005840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If it rains, we will to stay at home.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82312" y="1536192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239512" y="148132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it rains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we’ll stay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at home.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239512" y="19385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Después de will, verbo sin to.</a:t>
            </a:r>
            <a:endParaRPr lang="en-US" sz="1200" dirty="0"/>
          </a:p>
        </p:txBody>
      </p:sp>
      <p:sp>
        <p:nvSpPr>
          <p:cNvPr id="20" name="m2"/>
          <p:cNvSpPr/>
          <p:nvPr/>
        </p:nvSpPr>
        <p:spPr>
          <a:xfrm>
            <a:off x="41148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DEEB"/>
          </a:solidFill>
          <a:ln w="12700">
            <a:solidFill>
              <a:srgbClr val="FFDEE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7607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3327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Will you come if I will invite you?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7607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3327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Will you come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if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I invite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you?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3327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En la pregunta, will solo en la main clause.</a:t>
            </a:r>
            <a:endParaRPr lang="en-US" sz="1200" dirty="0"/>
          </a:p>
        </p:txBody>
      </p:sp>
      <p:sp>
        <p:nvSpPr>
          <p:cNvPr id="26" name="m3"/>
          <p:cNvSpPr/>
          <p:nvPr/>
        </p:nvSpPr>
        <p:spPr>
          <a:xfrm>
            <a:off x="4617720" y="2505456"/>
            <a:ext cx="4114800" cy="1463040"/>
          </a:xfrm>
          <a:prstGeom prst="roundRect">
            <a:avLst>
              <a:gd name="adj" fmla="val 8750"/>
            </a:avLst>
          </a:prstGeom>
          <a:solidFill>
            <a:srgbClr val="FFF3BF"/>
          </a:solidFill>
          <a:ln w="12700">
            <a:solidFill>
              <a:srgbClr val="FFF3BF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782312" y="2633472"/>
            <a:ext cx="329184" cy="329184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239512" y="2578608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trike="sngStrike" dirty="0">
                <a:solidFill>
                  <a:srgbClr val="C92A2A"/>
                </a:solidFill>
              </a:rPr>
              <a:t>When I will see Anna, I’ll tell her.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782312" y="3108960"/>
            <a:ext cx="329184" cy="329184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239512" y="3054096"/>
            <a:ext cx="3383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80F"/>
                </a:solidFill>
              </a:rPr>
              <a:t>When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</a:t>
            </a:r>
            <a:pPr indent="0" marL="0">
              <a:buNone/>
            </a:pPr>
            <a:r>
              <a:rPr lang="en-US" sz="1500" b="1" dirty="0">
                <a:solidFill>
                  <a:srgbClr val="1864AB"/>
                </a:solidFill>
              </a:rPr>
              <a:t>I see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Anna, </a:t>
            </a:r>
            <a:pPr indent="0" marL="0">
              <a:buNone/>
            </a:pPr>
            <a:r>
              <a:rPr lang="en-US" sz="1500" b="1" dirty="0">
                <a:solidFill>
                  <a:srgbClr val="6741D9"/>
                </a:solidFill>
              </a:rPr>
              <a:t>I’ll tell</a:t>
            </a:r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</a:rPr>
              <a:t> her.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239512" y="351129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4A5568"/>
                </a:solidFill>
              </a:rPr>
              <a:t>Con when, as soon as, before, until: tampoco will.</a:t>
            </a:r>
            <a:endParaRPr lang="en-US" sz="1200" dirty="0"/>
          </a:p>
        </p:txBody>
      </p:sp>
      <p:sp>
        <p:nvSpPr>
          <p:cNvPr id="32" name="remember"/>
          <p:cNvSpPr/>
          <p:nvPr/>
        </p:nvSpPr>
        <p:spPr>
          <a:xfrm>
            <a:off x="411480" y="4114800"/>
            <a:ext cx="8321040" cy="731520"/>
          </a:xfrm>
          <a:prstGeom prst="roundRect">
            <a:avLst>
              <a:gd name="adj" fmla="val 17500"/>
            </a:avLst>
          </a:prstGeom>
          <a:solidFill>
            <a:srgbClr val="FFEC99"/>
          </a:solidFill>
          <a:ln w="12700">
            <a:solidFill>
              <a:srgbClr val="FFEC99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566928" y="4261104"/>
            <a:ext cx="438912" cy="438912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" y="41422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A352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1143000" y="4315968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741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</a:t>
            </a:r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verbo sin to: we’ll stay (✗ will to stay)</a:t>
            </a:r>
            <a:endParaRPr lang="en-US" sz="1350" dirty="0"/>
          </a:p>
          <a:p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as soon as, before, until + </a:t>
            </a:r>
            <a:pPr indent="0" marL="0">
              <a:buNone/>
            </a:pPr>
            <a:r>
              <a:rPr lang="en-US" sz="1200" dirty="0">
                <a:solidFill>
                  <a:srgbClr val="1864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simple</a:t>
            </a:r>
            <a:pPr indent="0" marL="0"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igual que </a:t>
            </a:r>
            <a:pPr indent="0" marL="0">
              <a:buNone/>
            </a:pPr>
            <a:r>
              <a:rPr lang="en-US" sz="1200" dirty="0">
                <a:solidFill>
                  <a:srgbClr val="D948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49640" y="4901184"/>
            <a:ext cx="36576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568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1371600"/>
            <a:ext cx="3108960" cy="3108960"/>
          </a:xfrm>
          <a:prstGeom prst="ellipse">
            <a:avLst/>
          </a:prstGeom>
          <a:solidFill>
            <a:srgbClr val="D9480F">
              <a:alpha val="55000"/>
            </a:srgbClr>
          </a:solidFill>
          <a:ln w="12700">
            <a:solidFill>
              <a:srgbClr val="D9480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4023360"/>
            <a:ext cx="2011680" cy="2011680"/>
          </a:xfrm>
          <a:prstGeom prst="ellipse">
            <a:avLst/>
          </a:prstGeom>
          <a:solidFill>
            <a:srgbClr val="6741D9">
              <a:alpha val="55000"/>
            </a:srgbClr>
          </a:solidFill>
          <a:ln w="12700">
            <a:solidFill>
              <a:srgbClr val="6741D9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412480" y="4206240"/>
            <a:ext cx="1097280" cy="1097280"/>
          </a:xfrm>
          <a:prstGeom prst="ellipse">
            <a:avLst/>
          </a:prstGeom>
          <a:solidFill>
            <a:srgbClr val="1864AB">
              <a:alpha val="60000"/>
            </a:srgbClr>
          </a:solidFill>
          <a:ln w="12700">
            <a:solidFill>
              <a:srgbClr val="1864A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-120000">
            <a:off x="548640" y="274320"/>
            <a:ext cx="2194560" cy="566928"/>
          </a:xfrm>
          <a:prstGeom prst="roundRect">
            <a:avLst>
              <a:gd name="adj" fmla="val 16129"/>
            </a:avLst>
          </a:prstGeom>
          <a:solidFill>
            <a:srgbClr val="FFD43B"/>
          </a:solidFill>
          <a:ln>
            <a:solidFill>
              <a:srgbClr val="FFD43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051560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D9480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170432"/>
            <a:ext cx="402336" cy="402336"/>
          </a:xfrm>
          <a:prstGeom prst="ellipse">
            <a:avLst/>
          </a:prstGeom>
          <a:solidFill>
            <a:srgbClr val="D9480F"/>
          </a:solidFill>
          <a:ln>
            <a:solidFill>
              <a:srgbClr val="D9480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088136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+ present simple, will + verb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+ presente, futuro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1801368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C92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20240"/>
            <a:ext cx="402336" cy="402336"/>
          </a:xfrm>
          <a:prstGeom prst="ellipse">
            <a:avLst/>
          </a:prstGeom>
          <a:solidFill>
            <a:srgbClr val="C92A2A"/>
          </a:solidFill>
          <a:ln>
            <a:solidFill>
              <a:srgbClr val="C92A2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1837944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will after if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will después de if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2551176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0B72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670048"/>
            <a:ext cx="402336" cy="402336"/>
          </a:xfrm>
          <a:prstGeom prst="ellipse">
            <a:avLst/>
          </a:prstGeom>
          <a:solidFill>
            <a:srgbClr val="0B7285"/>
          </a:solidFill>
          <a:ln>
            <a:solidFill>
              <a:srgbClr val="0B72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87752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first → comma · If second → no comma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al principio → coma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300984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6741D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3419856"/>
            <a:ext cx="402336" cy="402336"/>
          </a:xfrm>
          <a:prstGeom prst="ellipse">
            <a:avLst/>
          </a:prstGeom>
          <a:solidFill>
            <a:srgbClr val="6741D9"/>
          </a:solidFill>
          <a:ln>
            <a:solidFill>
              <a:srgbClr val="6741D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33756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unless = if … not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menos que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8046720" cy="640080"/>
          </a:xfrm>
          <a:prstGeom prst="roundRect">
            <a:avLst>
              <a:gd name="adj" fmla="val 17143"/>
            </a:avLst>
          </a:prstGeom>
          <a:solidFill>
            <a:srgbClr val="26385E"/>
          </a:solidFill>
          <a:ln w="19050">
            <a:solidFill>
              <a:srgbClr val="2B8A3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4169664"/>
            <a:ext cx="402336" cy="402336"/>
          </a:xfrm>
          <a:prstGeom prst="ellipse">
            <a:avLst/>
          </a:prstGeom>
          <a:solidFill>
            <a:srgbClr val="2B8A3E"/>
          </a:solidFill>
          <a:ln>
            <a:solidFill>
              <a:srgbClr val="2B8A3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087368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might / can / imperative are possible too</a:t>
            </a:r>
            <a:endParaRPr lang="en-US" sz="1700" dirty="0"/>
          </a:p>
          <a:p>
            <a:pPr indent="0" marL="0">
              <a:buNone/>
            </a:pPr>
            <a:r>
              <a:rPr lang="en-US" sz="120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 might, can o imperativo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rst Conditional">
  <a:themeElements>
    <a:clrScheme name="First Conditional">
      <a:dk1>
        <a:srgbClr val="1B2A4A"/>
      </a:dk1>
      <a:lt1>
        <a:srgbClr val="FFFFFF"/>
      </a:lt1>
      <a:dk2>
        <a:srgbClr val="1B2A4A"/>
      </a:dk2>
      <a:lt2>
        <a:srgbClr val="F1F3F7"/>
      </a:lt2>
      <a:accent1>
        <a:srgbClr val="D9480F"/>
      </a:accent1>
      <a:accent2>
        <a:srgbClr val="1864AB"/>
      </a:accent2>
      <a:accent3>
        <a:srgbClr val="6741D9"/>
      </a:accent3>
      <a:accent4>
        <a:srgbClr val="C92A2A"/>
      </a:accent4>
      <a:accent5>
        <a:srgbClr val="0B7285"/>
      </a:accent5>
      <a:accent6>
        <a:srgbClr val="2B8A3E"/>
      </a:accent6>
      <a:hlink>
        <a:srgbClr val="1864AB"/>
      </a:hlink>
      <a:folHlink>
        <a:srgbClr val="6741D9"/>
      </a:folHlink>
    </a:clrScheme>
    <a:fontScheme name="First Conditional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Conditional</dc:title>
  <dc:subject>PptxGenJS Presentation</dc:subject>
  <dc:creator>Ines – Sant Francesc</dc:creator>
  <cp:lastModifiedBy>Ines – Sant Francesc</cp:lastModifiedBy>
  <cp:revision>1</cp:revision>
  <dcterms:created xsi:type="dcterms:W3CDTF">2026-10-05T12:23:19Z</dcterms:created>
  <dcterms:modified xsi:type="dcterms:W3CDTF">2026-10-05T12:23:19Z</dcterms:modified>
</cp:coreProperties>
</file>