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26072480-a7e3-3ebc-e63f-67a357cba4e5}">
          <p14:sldIdLst>
            <p14:sldId id="256"/>
          </p14:sldIdLst>
        </p14:section>
        <p14:section name="Form" id="{e306820a-9275-e78d-0aad-330552116c18}">
          <p14:sldIdLst>
            <p14:sldId id="257"/>
          </p14:sldIdLst>
        </p14:section>
        <p14:section name="Yes/No questions" id="{03dd65e8-964f-b4d7-1d1b-0c2e6266eeb4}">
          <p14:sldIdLst>
            <p14:sldId id="258"/>
            <p14:sldId id="259"/>
            <p14:sldId id="260"/>
          </p14:sldIdLst>
        </p14:section>
        <p14:section name="Short answers" id="{8a99747d-9dd4-f506-d2f2-26b151a6400a}">
          <p14:sldIdLst>
            <p14:sldId id="261"/>
            <p14:sldId id="262"/>
          </p14:sldIdLst>
        </p14:section>
        <p14:section name="Wh- questions" id="{3472b45d-ac24-bab8-b864-2e97cfa2108b}">
          <p14:sldIdLst>
            <p14:sldId id="263"/>
            <p14:sldId id="264"/>
            <p14:sldId id="265"/>
            <p14:sldId id="266"/>
          </p14:sldIdLst>
        </p14:section>
        <p14:section name="Common mistakes" id="{eb5ed49b-2e27-7616-58b4-306d1ddab182}">
          <p14:sldIdLst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del past continuous: preguntas, respuestas cortas y Wh- questions (A2). Código de colores: was en azul, were en morado, el verbo con -ing en turquesa, las partículas interrogativas (What, Where, Who…) en naranja, Yes y las expresiones de tiempo en verde y la negación en rojo. Cada diapositiva tiene un recuadro amarillo REMEMBER con el significado y la diferencia clave. Pregunta de arranque: "What were you doing yesterday at 8 o’clock?"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rápido de la forma afirmativa antes de pasar a las preguntas. Was con I, he, she, it; were con you, we, they. El verbo principal siempre lleva -ing. Se usa para una acción que estaba en progreso en un momento concreto del pasado: At 8 o’clock yesterday I was having dinner.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hacer la pregunta solo cambiamos el orden: was / were pasa delante del sujeto. No añadimos did ni do. Escribid una frase afirmativa en la pizarra y pedid a un alumno que "mueva" was o were delante del sujeto para convertirla en pregunta.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Explicación de por qué no usamos did. En inglés, para hacer preguntas y negativas necesitamos un verbo "ayudante" (auxiliar). En el past simple la frase afirmativa no tiene ninguno (She played), así que añadimos did / didn’t y el verbo vuelve a la forma base (Did she play? / She didn’t play). En el past continuous la frase ya tiene su ayudante, was / were (She was playing): para preguntar lo ponemos delante del sujeto y para negar le añadimos n’t. Una frase solo puede llevar un auxiliar, por eso "Did she was playing?" está mal: tendría dos. Lo mismo pasa en las respuestas cortas: se contesta con el ayudante de la pregunta (Was she…? → Yes, she was / No, she wasn’t), nunca con did. Truco para los alumnos: si ves was / were, did no entra.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pregunta por sujeto, de I a They. Was con I, he, she, it; were con you, we, they. Fijaos en que en castellano a veces lo traducimos con imperfecto (¿Llevaba un abrigo rojo?) en vez de "estaba + gerundio". Actividad: en parejas, uno lee la pregunta y el otro contesta con una respuesta corta.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respuesta corta repite el pronombre y was / were, sin el verbo con -ing. En la negativa usamos la contracción: wasn’t, weren’t. En castellano solemos decir solo "Sí" o "No", pero en inglés queda más natural añadir la respuesta corta.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reales con su respuesta corta. Dos cosas a vigilar: cambiar el nombre por el pronombre (Tom → he, your parents → they) y, cuando la pregunta es con you, contestar con I + was. Tapad las respuestas y que las digan los alumnos.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Wh- questions tienen el mismo orden que las de sí / no, pero con la partícula interrogativa delante. Who = ¿quién? y va directamente con was + -ing (Who was shouting?). Ojo con las preposiciones: en inglés van al final de la pregunta (What were you talking about?), mientras que en castellano van al principio (¿De qué…?).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Wh- question por sujeto. La pregunta más útil es "What were you doing (at…)?": sirve para preguntar qué estaba haciendo alguien en un momento concreto. Actividad: "alibi game" — un alumno pregunta "What were you doing at 7 pm yesterday?" y el otro responde en past continuous.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= ¿quién?: pregunta quién estaba haciendo la acción. Va directamente con was + verbo en -ing, sin otro sujeto (Who was shouting?, no "Who were shouting?"). En la respuesta corta usamos was o were según la persona: Tom was. / The children were.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past continuous va muy unido a una hora o un momento concreto del pasado. Las expresiones de tiempo en verde marcan ese momento. Pedid a los alumnos que se pregunten unos a otros qué estaban haciendo a distintas horas de ayer y que contesten con frases completas.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típicos en las preguntas de sí / no: añadir did, confundir was y were (sobre todo "was you") y olvidar el -ing. Tapad la columna correcta y pedid que corrijan la frase tachada.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en las respuestas cortas y en las Wh- questions: contestar "Yes, I were" a una pregunta con you, responder con did, dejar el sujeto delante de were en la Wh- question y usar were con who (quién).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final. Pregunta de salida: cada alumno pregunta a un compañero "What were you doing at … yesterday?" y este contesta en past continuous; después, una pregunta de sí / no con su respuesta corta.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14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 · 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8016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77240" y="3154680"/>
            <a:ext cx="3246120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short answers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862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/ No questions · Short answers · Wh- questions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 rot="-240000">
            <a:off x="5989320" y="86868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…?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 rot="240000">
            <a:off x="6537960" y="169164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…?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 rot="-180000">
            <a:off x="5989320" y="251460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 + -ing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 rot="240000">
            <a:off x="6537960" y="333756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…?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769535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review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an action in progress at a moment in the past</a:t>
            </a:r>
            <a:endParaRPr lang="en-US" sz="1200" dirty="0"/>
          </a:p>
        </p:txBody>
      </p:sp>
      <p:sp>
        <p:nvSpPr>
          <p:cNvPr id="8" name="was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80000">
            <a:off x="594360" y="1042416"/>
            <a:ext cx="1097280" cy="438912"/>
          </a:xfrm>
          <a:prstGeom prst="roundRect">
            <a:avLst>
              <a:gd name="adj" fmla="val 20833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104241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· he · she · it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09344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 estaba leyendo.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18541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 estaba jugando al fútbol.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761488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Ella estaba durmiendo.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33756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 lloviendo.</a:t>
            </a:r>
            <a:endParaRPr lang="en-US" sz="1550" dirty="0"/>
          </a:p>
        </p:txBody>
      </p:sp>
      <p:sp>
        <p:nvSpPr>
          <p:cNvPr id="15" name="were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 rot="180000">
            <a:off x="4800600" y="1042416"/>
            <a:ext cx="1097280" cy="438912"/>
          </a:xfrm>
          <a:prstGeom prst="roundRect">
            <a:avLst>
              <a:gd name="adj" fmla="val 20833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6080760" y="104241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· we · they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1609344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Estabas / estabais estudiando.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218541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Estábamos viendo la tele.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2761488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dancing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Estaban bailando.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333756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Estabais hablando.</a:t>
            </a:r>
            <a:endParaRPr lang="en-US" sz="1550" dirty="0"/>
          </a:p>
        </p:txBody>
      </p:sp>
      <p:sp>
        <p:nvSpPr>
          <p:cNvPr id="2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 = estaba + -ando / -iendo → algo que estaba pasando en un momento del pasado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I, he, she, it  ≠ 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you, we, they  ·  el verbo siempre con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9030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/ No questions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order: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goes first</a:t>
            </a:r>
            <a:endParaRPr lang="en-US" sz="1200" dirty="0"/>
          </a:p>
        </p:txBody>
      </p:sp>
      <p:sp>
        <p:nvSpPr>
          <p:cNvPr id="8" name="tr0"/>
          <p:cNvSpPr/>
          <p:nvPr/>
        </p:nvSpPr>
        <p:spPr>
          <a:xfrm>
            <a:off x="411480" y="932688"/>
            <a:ext cx="8321040" cy="960120"/>
          </a:xfrm>
          <a:prstGeom prst="roundRect">
            <a:avLst>
              <a:gd name="adj" fmla="val 13333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85800" y="1024128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7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7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book.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Ella estaba leyendo un libro.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251960" y="1179576"/>
            <a:ext cx="457200" cy="457200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1024128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7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book?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leyendo un libro?</a:t>
            </a:r>
            <a:endParaRPr lang="en-US" sz="1700" dirty="0"/>
          </a:p>
        </p:txBody>
      </p:sp>
      <p:sp>
        <p:nvSpPr>
          <p:cNvPr id="12" name="tr1"/>
          <p:cNvSpPr/>
          <p:nvPr/>
        </p:nvSpPr>
        <p:spPr>
          <a:xfrm>
            <a:off x="411480" y="2002536"/>
            <a:ext cx="8321040" cy="960120"/>
          </a:xfrm>
          <a:prstGeom prst="roundRect">
            <a:avLst>
              <a:gd name="adj" fmla="val 13333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85800" y="2093976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7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7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tennis.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Estaban jugando al tenis.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251960" y="2249424"/>
            <a:ext cx="457200" cy="457200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2093976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7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tennis?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¿Estaban jugando al tenis?</a:t>
            </a:r>
            <a:endParaRPr lang="en-US" sz="1700" dirty="0"/>
          </a:p>
        </p:txBody>
      </p:sp>
      <p:sp>
        <p:nvSpPr>
          <p:cNvPr id="16" name="tip"/>
          <p:cNvSpPr/>
          <p:nvPr/>
        </p:nvSpPr>
        <p:spPr>
          <a:xfrm>
            <a:off x="411480" y="3072384"/>
            <a:ext cx="8321040" cy="905256"/>
          </a:xfrm>
          <a:prstGeom prst="roundRect">
            <a:avLst>
              <a:gd name="adj" fmla="val 1414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94360" y="3291840"/>
            <a:ext cx="457200" cy="457200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108960"/>
            <a:ext cx="7360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jumps in front of the subject  ·  no </a:t>
            </a:r>
            <a:pPr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salta delante del sujeto. En el past continuous no se usa did.</a:t>
            </a:r>
            <a:endParaRPr lang="en-US" sz="1600" dirty="0"/>
          </a:p>
        </p:txBody>
      </p:sp>
      <p:sp>
        <p:nvSpPr>
          <p:cNvPr id="19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= ¿Estaba(s)…? → pregunta de sí o no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no se usa en el past continuous (✗ Did she was reading?)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769535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not did?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 →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play?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 →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200" dirty="0"/>
          </a:p>
        </p:txBody>
      </p:sp>
      <p:sp>
        <p:nvSpPr>
          <p:cNvPr id="8" name="PAST SIMPLE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33272"/>
            <a:ext cx="1554480" cy="402336"/>
          </a:xfrm>
          <a:prstGeom prst="roundRect">
            <a:avLst>
              <a:gd name="adj" fmla="val 22727"/>
            </a:avLst>
          </a:prstGeom>
          <a:solidFill>
            <a:srgbClr val="A35200"/>
          </a:solidFill>
          <a:ln>
            <a:solidFill>
              <a:srgbClr val="A35200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286000" y="1033272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 = verbo solo, sin ayudante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12648" y="1664208"/>
            <a:ext cx="310896" cy="31089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157276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played tennis.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Jugó al tenis.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12648" y="2212848"/>
            <a:ext cx="310896" cy="310896"/>
          </a:xfrm>
          <a:prstGeom prst="ellipse">
            <a:avLst/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12140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play tennis?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¿Jugó al tenis?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12648" y="2761488"/>
            <a:ext cx="310896" cy="31089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267004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play tennis.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jugó al tenis.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94360" y="329184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04088" y="3310128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auxiliar en la frase → necesitamos el ayudante </a:t>
            </a:r>
            <a:pPr indent="0" marL="0">
              <a:buNone/>
            </a:pPr>
            <a:r>
              <a:rPr lang="en-US" sz="12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9" name="PAST CONTINUOUS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 rot="120000">
            <a:off x="4800600" y="1033272"/>
            <a:ext cx="224028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178040" y="1033272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= el ayudante ya está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818888" y="1664208"/>
            <a:ext cx="310896" cy="31089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257800" y="157276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tennis.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 jugando al tenis.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818888" y="2212848"/>
            <a:ext cx="310896" cy="310896"/>
          </a:xfrm>
          <a:prstGeom prst="ellipse">
            <a:avLst/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257800" y="212140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tennis?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jugando al tenis?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818888" y="2761488"/>
            <a:ext cx="310896" cy="31089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257800" y="267004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tennis.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estaba jugando al tenis.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4800600" y="329184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910328" y="3310128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 es el auxiliar → solo lo movemos o le añadimos </a:t>
            </a:r>
            <a:pPr indent="0" marL="0">
              <a:buNone/>
            </a:pPr>
            <a:r>
              <a:rPr lang="en-US" sz="12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3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 el ayudante del past simple · en el past continuous el ayudante ya es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frase solo lleva UN auxiliar → ✗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(dos auxiliares)  ·  ✓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769535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Was…? Were…?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 / he / she / it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you / we / they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too loud?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hablando demasiado alto?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eleven o’clock?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¿Estabas durmiendo a las once?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video games?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jugando a videojuegos?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wearing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red coat?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¿Llevaba un abrigo rojo?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you left?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lloviendo cuando saliste?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too much noise?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¿Estábamos haciendo demasiado ruido?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the bus?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¿Estaban esperando el autobús?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…?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¿estaba…?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I, he, she, it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528316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…?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¿estabas / estábamos / estaban…?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you, we, they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sujeto + </a:t>
            </a:r>
            <a:pPr indent="0" marL="0">
              <a:buNone/>
            </a:pPr>
            <a:r>
              <a:rPr lang="en-US" sz="11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siempre  ·  nunca 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answers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estaba. / No, no estaba.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estabas. / No, no estabas.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estaba. / No, no estaba.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estaba. / No, no estaba.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it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it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estaba. / No, no estaba.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estábamos. / No, no estábamos.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they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 · 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they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Sí, estaban. / No, no estaban.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 was.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Sí.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-ing: no hace falta repetir el verbo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528316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I wasn’t.</a:t>
            </a:r>
            <a:endParaRPr lang="en-US" sz="17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No.</a:t>
            </a:r>
            <a:endParaRPr lang="en-US" sz="17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 = was not · weren’t = were not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Pronombre + </a:t>
            </a:r>
            <a:pPr indent="0" marL="0">
              <a:buNone/>
            </a:pPr>
            <a:r>
              <a:rPr lang="en-US" sz="11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final  ·  nunca 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2B8A3E">
              <a:alpha val="2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answers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2B8A3E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· 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qa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8640" y="1115568"/>
            <a:ext cx="384048" cy="384048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02412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 at nine?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¿Estabas viendo la tele a las nueve?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51560" y="1828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qa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754880" y="1115568"/>
            <a:ext cx="384048" cy="384048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257800" y="102412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last night?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Tom estudiando anoche?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257800" y="1828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he </a:t>
            </a:r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6" name="qa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48640" y="2670048"/>
            <a:ext cx="384048" cy="384048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57860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your parents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¿Estaban trabajando tus padres?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51560" y="338328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they </a:t>
            </a:r>
            <a:pPr algn="ctr"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0" name="qa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54880" y="2670048"/>
            <a:ext cx="384048" cy="384048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57800" y="257860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snowing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morning?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 nevando por la mañana?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5257800" y="338328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it </a:t>
            </a:r>
            <a:pPr algn="ctr"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ctr" indent="0" marL="0">
              <a:buNone/>
            </a:pPr>
            <a:r>
              <a:rPr lang="en-US" sz="16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Fíjate en el sujeto: Tom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your parents →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you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you…? →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(¡en la respuesta, were cambia a was!)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questions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word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200" dirty="0"/>
          </a:p>
        </p:txBody>
      </p:sp>
      <p:sp>
        <p:nvSpPr>
          <p:cNvPr id="8" name="wh0"/>
          <p:cNvSpPr/>
          <p:nvPr/>
        </p:nvSpPr>
        <p:spPr>
          <a:xfrm>
            <a:off x="411480" y="93268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48640" y="1051560"/>
            <a:ext cx="96012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1051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¿Qué?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152704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estabas haciendo?</a:t>
            </a:r>
            <a:endParaRPr lang="en-US" sz="1400" dirty="0"/>
          </a:p>
        </p:txBody>
      </p:sp>
      <p:sp>
        <p:nvSpPr>
          <p:cNvPr id="12" name="wh1"/>
          <p:cNvSpPr/>
          <p:nvPr/>
        </p:nvSpPr>
        <p:spPr>
          <a:xfrm>
            <a:off x="3223260" y="93268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3360420" y="1051560"/>
            <a:ext cx="96012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11980" y="1051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¿Dónde? ¿Adónde?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378708" y="152704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¿Adónde iba?</a:t>
            </a:r>
            <a:endParaRPr lang="en-US" sz="1400" dirty="0"/>
          </a:p>
        </p:txBody>
      </p:sp>
      <p:sp>
        <p:nvSpPr>
          <p:cNvPr id="16" name="wh2"/>
          <p:cNvSpPr/>
          <p:nvPr/>
        </p:nvSpPr>
        <p:spPr>
          <a:xfrm>
            <a:off x="6035040" y="93268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6172200" y="1051560"/>
            <a:ext cx="96012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223760" y="10515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qué?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190488" y="152704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estaba llorando?</a:t>
            </a:r>
            <a:endParaRPr lang="en-US" sz="1400" dirty="0"/>
          </a:p>
        </p:txBody>
      </p:sp>
      <p:sp>
        <p:nvSpPr>
          <p:cNvPr id="20" name="wh3"/>
          <p:cNvSpPr/>
          <p:nvPr/>
        </p:nvSpPr>
        <p:spPr>
          <a:xfrm>
            <a:off x="411480" y="248716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120000">
            <a:off x="548640" y="2606040"/>
            <a:ext cx="96012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26060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¿Quién?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66928" y="308152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estaba gritando?</a:t>
            </a:r>
            <a:endParaRPr lang="en-US" sz="1400" dirty="0"/>
          </a:p>
        </p:txBody>
      </p:sp>
      <p:sp>
        <p:nvSpPr>
          <p:cNvPr id="24" name="wh4"/>
          <p:cNvSpPr/>
          <p:nvPr/>
        </p:nvSpPr>
        <p:spPr>
          <a:xfrm>
            <a:off x="3223260" y="248716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 rot="-120000">
            <a:off x="3360420" y="2606040"/>
            <a:ext cx="96012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411980" y="26060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¿Cómo?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3378708" y="308152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travelling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viajaban?</a:t>
            </a:r>
            <a:endParaRPr lang="en-US" sz="1400" dirty="0"/>
          </a:p>
        </p:txBody>
      </p:sp>
      <p:sp>
        <p:nvSpPr>
          <p:cNvPr id="28" name="wh5"/>
          <p:cNvSpPr/>
          <p:nvPr/>
        </p:nvSpPr>
        <p:spPr>
          <a:xfrm>
            <a:off x="6035040" y="2487168"/>
            <a:ext cx="2697480" cy="1444752"/>
          </a:xfrm>
          <a:prstGeom prst="roundRect">
            <a:avLst>
              <a:gd name="adj" fmla="val 8861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 rot="120000">
            <a:off x="6172200" y="2606040"/>
            <a:ext cx="1463040" cy="365760"/>
          </a:xfrm>
          <a:prstGeom prst="roundRect">
            <a:avLst>
              <a:gd name="adj" fmla="val 2500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… about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818120" y="260604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¿De qué?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6190488" y="308152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¿De qué estabais hablando?</a:t>
            </a:r>
            <a:endParaRPr lang="en-US" sz="14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word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 primero → luego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¿quién? →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·  la preposición va al final: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09833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+ was / were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I / he / she / it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you / we / they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sitting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 estaba sentado/a?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ten o’clock?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estabas haciendo a las diez?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 fast?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¿Adónde iba tan deprisa?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 leyendo?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estaba ladrando? (el perro)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estábamos viendo?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travelling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viajaban?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were you doing?</a:t>
            </a:r>
            <a:endParaRPr lang="en-US" sz="17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¿Qué estabas haciendo?</a:t>
            </a:r>
            <a:endParaRPr lang="en-US" sz="17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estrella del past continuous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1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1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nunca 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1474013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Who…?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¿quién?  →  Tom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The children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whoundefined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94360" y="1051560"/>
            <a:ext cx="1097280" cy="438912"/>
          </a:xfrm>
          <a:prstGeom prst="roundRect">
            <a:avLst>
              <a:gd name="adj" fmla="val 20833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10515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¿Quién?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73736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5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estaba gritando?</a:t>
            </a:r>
            <a:endParaRPr lang="en-US" sz="16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78892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Tom </a:t>
            </a:r>
            <a:pPr indent="0" marL="0">
              <a:buNone/>
            </a:pPr>
            <a:r>
              <a:rPr lang="en-US" sz="16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5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Tom.</a:t>
            </a:r>
            <a:endParaRPr lang="en-US" sz="1650" dirty="0"/>
          </a:p>
        </p:txBody>
      </p:sp>
      <p:sp>
        <p:nvSpPr>
          <p:cNvPr id="13" name="whoundefined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00600" y="1051560"/>
            <a:ext cx="1097280" cy="438912"/>
          </a:xfrm>
          <a:prstGeom prst="roundRect">
            <a:avLst>
              <a:gd name="adj" fmla="val 20833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10515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¿Quién?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73736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garden?</a:t>
            </a:r>
            <a:endParaRPr lang="en-US" sz="165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estaba jugando en el jardín?</a:t>
            </a:r>
            <a:endParaRPr lang="en-US" sz="165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278892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The children </a:t>
            </a:r>
            <a:pPr indent="0" marL="0">
              <a:buNone/>
            </a:pPr>
            <a:r>
              <a:rPr lang="en-US" sz="16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5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niños.</a:t>
            </a:r>
            <a:endParaRPr lang="en-US" sz="1650" dirty="0"/>
          </a:p>
        </p:txBody>
      </p:sp>
      <p:sp>
        <p:nvSpPr>
          <p:cNvPr id="18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¿quién? →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no lleva otro sujeto (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respuesta corta cambia según el sujeto: Tom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The children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139684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that moment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expression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</a:t>
            </a:r>
            <a:endParaRPr lang="en-US" sz="1200" dirty="0"/>
          </a:p>
        </p:txBody>
      </p:sp>
      <p:sp>
        <p:nvSpPr>
          <p:cNvPr id="8" name="time"/>
          <p:cNvSpPr/>
          <p:nvPr/>
        </p:nvSpPr>
        <p:spPr>
          <a:xfrm>
            <a:off x="411480" y="932688"/>
            <a:ext cx="3291840" cy="3044952"/>
          </a:xfrm>
          <a:prstGeom prst="roundRect">
            <a:avLst>
              <a:gd name="adj" fmla="val 4204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66928" y="1042416"/>
            <a:ext cx="2011680" cy="384048"/>
          </a:xfrm>
          <a:prstGeom prst="roundRect">
            <a:avLst>
              <a:gd name="adj" fmla="val 23810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expressions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55448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8 o’clock yesterday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ayer a las ocho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2139696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midnight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medianoche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724912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this time last week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esta hora la semana pasada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31012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arrived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llegaste</a:t>
            </a:r>
            <a:endParaRPr lang="en-US" sz="1500" dirty="0"/>
          </a:p>
        </p:txBody>
      </p:sp>
      <p:sp>
        <p:nvSpPr>
          <p:cNvPr id="14" name="dial"/>
          <p:cNvSpPr/>
          <p:nvPr/>
        </p:nvSpPr>
        <p:spPr>
          <a:xfrm>
            <a:off x="3794760" y="932688"/>
            <a:ext cx="493776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4023360" y="10058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8 o’clock yesterday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estabas haciendo ayer a las ocho?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dinner.</a:t>
            </a:r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Estaba cenando.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23360" y="1984248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arrived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 haciendo cuando llegaste?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She </a:t>
            </a:r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Estaba cocinando.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023360" y="2962656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midnight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¿Adónde iban a medianoche?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They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home.</a:t>
            </a:r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Iban a casa.</a:t>
            </a:r>
            <a:endParaRPr lang="en-US" sz="1400" dirty="0"/>
          </a:p>
        </p:txBody>
      </p:sp>
      <p:sp>
        <p:nvSpPr>
          <p:cNvPr id="18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= ¿Qué estabas haciendo? → en un momento concreto del pasado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Contesta también en past continuous: I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dinner. = Estaba cenando (en ese momento).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· 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was sleeping?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past continuous no se usa did.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he playing?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/ she / it → was.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you studying?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→ siempre were (también en singular).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they play football?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football?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olvides el -ing.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=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nunca </a:t>
            </a:r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I, he, she, it  · 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you, we, they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· 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you…? – Yes, I were.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con you → respuesta con I + was.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she…? – No, she didn’t.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repite was / were, no did.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were doing?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va delante del sujeto.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were shouting?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shouting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= ¿quién? → siempre who + was + -ing.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corta = el mismo verbo de la pregunta: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(sin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mismo orden que la pregunta de sí / no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D9480F">
              <a:alpha val="5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2B8A3E">
              <a:alpha val="6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1864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+ subject + verb-ing …?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¿Estaba(s)…? → was: I, he, she, it · were: you, we, they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2B8A3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 was. / No, I wasn’t.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corta: pronombre + was / were, sin -ing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D9480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+ was / were + subject + verb-ing …?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were you doing? = ¿Qué estabas haciendo?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was shouting?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= ¿quién? → who + was + -ing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did in the past continuous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did: ✗ Did you was…?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st Continuous Questions">
  <a:themeElements>
    <a:clrScheme name="Past Continuous Questions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Past Continuous Question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continuous: questions and short answers, Wh- questions</dc:title>
  <dc:subject>PptxGenJS Presentation</dc:subject>
  <dc:creator>Ines – Sant Francesc</dc:creator>
  <cp:lastModifiedBy>Ines – Sant Francesc</cp:lastModifiedBy>
  <cp:revision>1</cp:revision>
  <dcterms:created xsi:type="dcterms:W3CDTF">2026-10-08T07:02:04Z</dcterms:created>
  <dcterms:modified xsi:type="dcterms:W3CDTF">2026-10-08T07:02:04Z</dcterms:modified>
</cp:coreProperties>
</file>