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77871f09-d9ac-8a9c-efd9-40997e514e87}">
          <p14:sldIdLst>
            <p14:sldId id="256"/>
          </p14:sldIdLst>
        </p14:section>
        <p14:section name="Nouns" id="{28147aa4-2f36-f665-4eab-50015a3ca53e}">
          <p14:sldIdLst>
            <p14:sldId id="257"/>
          </p14:sldIdLst>
        </p14:section>
        <p14:section name="Questions" id="{208dca01-ff0d-76e3-4815-c7d465bcd9b9}">
          <p14:sldIdLst>
            <p14:sldId id="258"/>
            <p14:sldId id="259"/>
            <p14:sldId id="260"/>
          </p14:sldIdLst>
        </p14:section>
        <p14:section name="Quantifiers" id="{e22b3bc7-7df4-ccc7-9d41-4d3a8a3039a6}">
          <p14:sldIdLst>
            <p14:sldId id="261"/>
            <p14:sldId id="262"/>
            <p14:sldId id="263"/>
            <p14:sldId id="264"/>
          </p14:sldIdLst>
        </p14:section>
        <p14:section name="Details" id="{098b04db-a73f-b4fc-c633-e34b3fa558a5}">
          <p14:sldIdLst>
            <p14:sldId id="265"/>
            <p14:sldId id="266"/>
            <p14:sldId id="267"/>
          </p14:sldIdLst>
        </p14:section>
        <p14:section name="Common mistakes" id="{186d4eb8-d011-4429-ed22-bbcb964f7aaa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 How much / How many y los cuantificadores (A2). Código de colores: How en naranja; contables (many, a few) en azul; incontables (much, a little) en morado; a lot of en verde; some / any en turquesa; negación en rojo. En cada diapositiva hay un recuadro amarillo REMEMBER con el significado y la diferencia con su pareja. Pregunta de arranque: "How many brothers and sisters do you have? How much water do you drink a day?"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how much / how many hay que saber si el nombre es contable o incontable. Ojo con los "falsos amigos": homework, information, advice y furniture son incontables en inglés aunque en castellano los contemos (deberes, informaciones, consejos, muebles).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many va con nombres contables en plural; how much con incontables (en singular). Para preguntar el precio se usa siempre how much, aunque no aparezca el nombre: How much is it? How much are these shoes?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pregunta por sujeto, de I a They. Detrás de how many el nombre va siempre en plural. Con he / she / it, does + verbo sin -s. Actividad: en parejas, uno pregunta y el otro contesta con un número o un cuantificador (a lot, a few, not many).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Detrás de how much el nombre es incontable y va en singular (money, water, time). Fijaos en homework: en castellano decimos "cuántos deberes", pero en inglés es incontable, así que how much homework. It: how much does it cost? pregunta el precio.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Escala de más a menos. A lot of / lots of sirven para los dos tipos de nombres y se usan sobre todo en afirmativa. Many y much se usan sobre todo en preguntas y negativas (en afirmativa suenan muy formales). A few con contables, a little con incontables.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afirmativa usamos a lot of, some, a few (contables) y a little (incontables). Evitamos many / much en afirmativa en el inglés de cada día: mejor "I have a lot of friends" que "I have many friends".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negativa: not many (contables), not much (incontables) y not any para "nada / ningún". "They have no money" = "They don’t have any money": no se ponen dos negaciones juntas (✗ They don’t have no money).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Respuestas cortas con cuantificadores: a lot, a few / a little, not many / not much, none. Fijaos en que en la respuesta corta no hace falta "of": A lot. (✗ A lot of.). En preguntas de sí / no se usa any.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few = unos pocos (contables en plural); a little = un poco de (incontables). Si sale la duda: few / little sin "a" significan "casi nada" y tienen un sentido negativo (I have few friends = tengo pocos amigos, casi ninguno), pero en A2 trabajamos sobre todo a few / a little.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en afirmativa y para ofrecer o pedir algo (Would you like some…? Can I have some…?). Any en negativa y en preguntas. Los dos sirven con contables y con incontables. En castellano muchas veces no se traducen: Is there any milk? = ¿Hay leche?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Too many / too much = demasiado, más de lo que queremos (sentido negativo). Enough = suficiente; va delante del nombre (enough chairs, enough time). Con contables, too many; con incontables, too much.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con how much / how many: confundir contable e incontable, homework con -s y olvidar el plural después de how many. Tapad la frase correcta y pedid que la corrijan.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con los cuantificadores: a few / a little cambiados, doble negación con no y olvidar el "of" de a lot of delante del nombre.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final. Pregunta de salida: cada alumno hace una pregunta con how much o how many a un compañero, y este contesta con un cuantificador.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14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5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80160"/>
            <a:ext cx="4572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</a:t>
            </a:r>
            <a:endParaRPr lang="en-US" sz="5400" dirty="0"/>
          </a:p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77240" y="3154680"/>
            <a:ext cx="2862072" cy="548640"/>
          </a:xfrm>
          <a:prstGeom prst="roundRect">
            <a:avLst>
              <a:gd name="adj" fmla="val 50000"/>
            </a:avLst>
          </a:prstGeom>
          <a:solidFill>
            <a:srgbClr val="F5C842"/>
          </a:solidFill>
          <a:ln>
            <a:solidFill>
              <a:srgbClr val="F5C84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quantity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8862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 ·  Uncountable  ·  Quantifiers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 rot="-180000">
            <a:off x="5303520" y="640080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D9480F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 rot="120000">
            <a:off x="5623560" y="1572768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1864AB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 rot="-120000">
            <a:off x="5303520" y="2505456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6741D9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lot of / some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 rot="180000">
            <a:off x="5623560" y="3438144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0B7285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/ a little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590300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kinds of nouns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countable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a / an, one, two… + plural -s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uncountable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no a / an, no plural -s</a:t>
            </a:r>
            <a:endParaRPr lang="en-US" sz="1200" dirty="0"/>
          </a:p>
        </p:txBody>
      </p:sp>
      <p:sp>
        <p:nvSpPr>
          <p:cNvPr id="8" name="COUNTABLE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42416"/>
            <a:ext cx="457200" cy="457200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1 2 3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1024128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COUNTABLE</a:t>
            </a:r>
            <a:endParaRPr lang="en-US" sz="15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contables: se pueden contar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627632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two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apples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manzana → dos manzanas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203704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three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books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libro → tres libros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779776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friend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many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friends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amigo → muchos amigos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3355848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some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chairs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silla → algunas sillas</a:t>
            </a:r>
            <a:endParaRPr lang="en-US" sz="1550" dirty="0"/>
          </a:p>
        </p:txBody>
      </p:sp>
      <p:sp>
        <p:nvSpPr>
          <p:cNvPr id="15" name="UNCOUNTABLE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782312" y="1042416"/>
            <a:ext cx="457200" cy="457200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349240" y="1024128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UNCOUNTABLE</a:t>
            </a:r>
            <a:endParaRPr lang="en-US" sz="15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incontables: no se pueden contar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1627632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milk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juice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agua, leche, zumo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2203704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music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dinero, tiempo, música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2779776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sugar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pan, arroz, azúcar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4846320" y="3355848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advice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deberes, información, consejos</a:t>
            </a:r>
            <a:endParaRPr lang="en-US" sz="1550" dirty="0"/>
          </a:p>
        </p:txBody>
      </p:sp>
      <p:sp>
        <p:nvSpPr>
          <p:cNvPr id="2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5" name="Text 2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countable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contable → lo puedes contar: one apple, two apples (lleva -s en plural)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uncountable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incontable → no se cuenta, no lleva a / an ni -s: water, money, homework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954609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or much?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plural noun + do / does + subject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uncountable noun + do / does + subject …?</a:t>
            </a:r>
            <a:endParaRPr lang="en-US" sz="1200" dirty="0"/>
          </a:p>
        </p:txBody>
      </p:sp>
      <p:sp>
        <p:nvSpPr>
          <p:cNvPr id="8" name="many"/>
          <p:cNvSpPr/>
          <p:nvPr/>
        </p:nvSpPr>
        <p:spPr>
          <a:xfrm>
            <a:off x="411480" y="932688"/>
            <a:ext cx="4114800" cy="2011680"/>
          </a:xfrm>
          <a:prstGeom prst="roundRect">
            <a:avLst>
              <a:gd name="adj" fmla="val 636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60704"/>
            <a:ext cx="1600200" cy="457200"/>
          </a:xfrm>
          <a:prstGeom prst="roundRect">
            <a:avLst>
              <a:gd name="adj" fmla="val 2000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331720" y="1060704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¿Cuántos / cuántas?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645920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apples do you want?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¿Cuántas manzanas quieres?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267712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students are there?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alumnos hay?</a:t>
            </a:r>
            <a:endParaRPr lang="en-US" sz="1600" dirty="0"/>
          </a:p>
        </p:txBody>
      </p:sp>
      <p:sp>
        <p:nvSpPr>
          <p:cNvPr id="13" name="much"/>
          <p:cNvSpPr/>
          <p:nvPr/>
        </p:nvSpPr>
        <p:spPr>
          <a:xfrm>
            <a:off x="4617720" y="932688"/>
            <a:ext cx="4114800" cy="2011680"/>
          </a:xfrm>
          <a:prstGeom prst="roundRect">
            <a:avLst>
              <a:gd name="adj" fmla="val 636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 rot="120000">
            <a:off x="4800600" y="1060704"/>
            <a:ext cx="1600200" cy="457200"/>
          </a:xfrm>
          <a:prstGeom prst="roundRect">
            <a:avLst>
              <a:gd name="adj" fmla="val 2000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1060704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¿Cuánto / cuánta?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645920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water do you drink?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 agua bebes?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2267712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time do we have?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tiempo tenemos?</a:t>
            </a:r>
            <a:endParaRPr lang="en-US" sz="1600" dirty="0"/>
          </a:p>
        </p:txBody>
      </p:sp>
      <p:sp>
        <p:nvSpPr>
          <p:cNvPr id="18" name="price"/>
          <p:cNvSpPr/>
          <p:nvPr/>
        </p:nvSpPr>
        <p:spPr>
          <a:xfrm>
            <a:off x="411480" y="3090672"/>
            <a:ext cx="8321040" cy="886968"/>
          </a:xfrm>
          <a:prstGeom prst="roundRect">
            <a:avLst>
              <a:gd name="adj" fmla="val 14433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94360" y="3291840"/>
            <a:ext cx="475488" cy="475488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234440" y="3127248"/>
            <a:ext cx="7360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it? / </a:t>
            </a:r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does it cost?  → price</a:t>
            </a:r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es? / ¿Cuánto cuesta? → para preguntar el precio, siempre how much</a:t>
            </a:r>
            <a:endParaRPr lang="en-US" sz="1600" dirty="0"/>
          </a:p>
        </p:txBody>
      </p:sp>
      <p:sp>
        <p:nvSpPr>
          <p:cNvPr id="21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¿cuántos? → cosas que se cuentan (apples, friends)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¿cuánto? → cosas que no se cuentan (water, time) y el precio (How much is it?)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399386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many…?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plural noun + do / does + subject + verb?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plural noun + are there?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questions do I have to answer?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¿Cuántas preguntas tengo que contestar?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brothers and sisters do you have?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hermanos tienes?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languages does he speak?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idiomas habla?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books does she read a month?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libros lee al mes?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legs does it have?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¿Cuántas patas tiene?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pizzas do we need?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¿Cuántas pizzas necesitamos?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friends do they have?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amigos tienen?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</a:t>
            </a:r>
            <a:endParaRPr lang="en-US" sz="2200" dirty="0"/>
          </a:p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¿cuántos? / ¿cuántas?</a:t>
            </a:r>
            <a:endParaRPr lang="en-US" sz="22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cosas que se pueden contar: books, friends, legs… El nombre va siempre en plural.</a:t>
            </a:r>
            <a:endParaRPr lang="en-US" sz="2200" dirty="0"/>
          </a:p>
        </p:txBody>
      </p:sp>
      <p:sp>
        <p:nvSpPr>
          <p:cNvPr id="33" name="Shape 31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cosas que no se cuentan: How </a:t>
            </a:r>
            <a:pPr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water…?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399386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much…?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uncountable noun + do / does + subject + verb?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is it? / does it cost?  (price)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money do I need?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dinero necesito?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water do you drink a day?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 agua bebes al día?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time does he spend online?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tiempo pasa en internet?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sugar does she want?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azúcar quiere?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does it cost?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cuesta?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homework do we have?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 deberes tenemos?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milk do they buy?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 leche compran?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</a:t>
            </a:r>
            <a:endParaRPr lang="en-US" sz="2200" dirty="0"/>
          </a:p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¿cuánto? / ¿cuánta?</a:t>
            </a:r>
            <a:endParaRPr lang="en-US" sz="22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2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cosas que no se cuentan: money, water, time… Sin -s. También para el precio: How much is it?</a:t>
            </a:r>
            <a:endParaRPr lang="en-US" sz="2200" dirty="0"/>
          </a:p>
        </p:txBody>
      </p:sp>
      <p:sp>
        <p:nvSpPr>
          <p:cNvPr id="33" name="Shape 31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cosas que se cuentan: How </a:t>
            </a:r>
            <a:pPr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books…?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Quantifiers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quantifier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countable (plural)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quantifier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uncountable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508760" y="896112"/>
            <a:ext cx="1600200" cy="274320"/>
          </a:xfrm>
          <a:prstGeom prst="roundRect">
            <a:avLst>
              <a:gd name="adj" fmla="val 33333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840480" y="896112"/>
            <a:ext cx="1600200" cy="274320"/>
          </a:xfrm>
          <a:prstGeom prst="roundRect">
            <a:avLst>
              <a:gd name="adj" fmla="val 33333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UNCOUNTABLE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309360" y="896112"/>
            <a:ext cx="1965960" cy="274320"/>
          </a:xfrm>
          <a:prstGeom prst="roundRect">
            <a:avLst>
              <a:gd name="adj" fmla="val 33333"/>
            </a:avLst>
          </a:prstGeom>
          <a:solidFill>
            <a:srgbClr val="4A5568"/>
          </a:solidFill>
          <a:ln>
            <a:solidFill>
              <a:srgbClr val="4A5568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CASTELLANO</a:t>
            </a:r>
            <a:endParaRPr lang="en-US" sz="1100" dirty="0"/>
          </a:p>
        </p:txBody>
      </p:sp>
      <p:sp>
        <p:nvSpPr>
          <p:cNvPr id="11" name="lv0"/>
          <p:cNvSpPr/>
          <p:nvPr/>
        </p:nvSpPr>
        <p:spPr>
          <a:xfrm>
            <a:off x="411480" y="1243584"/>
            <a:ext cx="8321040" cy="411480"/>
          </a:xfrm>
          <a:prstGeom prst="roundRect">
            <a:avLst>
              <a:gd name="adj" fmla="val 3111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0352" y="1335024"/>
            <a:ext cx="502920" cy="2286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2700">
            <a:solidFill>
              <a:srgbClr val="2B8A3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0352" y="1335024"/>
            <a:ext cx="502920" cy="228600"/>
          </a:xfrm>
          <a:prstGeom prst="roundRect">
            <a:avLst>
              <a:gd name="adj" fmla="val 24000"/>
            </a:avLst>
          </a:prstGeom>
          <a:solidFill>
            <a:srgbClr val="2B8A3E"/>
          </a:solidFill>
          <a:ln w="12700">
            <a:solidFill>
              <a:srgbClr val="2B8A3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88720" y="1243584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8A3E"/>
                </a:solidFill>
              </a:rPr>
              <a:t>a lot of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/ </a:t>
            </a:r>
            <a:pPr algn="ctr" indent="0" marL="0">
              <a:buNone/>
            </a:pPr>
            <a:r>
              <a:rPr lang="en-US" sz="1600" b="1" dirty="0">
                <a:solidFill>
                  <a:srgbClr val="2B8A3E"/>
                </a:solidFill>
              </a:rPr>
              <a:t>lots of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520440" y="1243584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8A3E"/>
                </a:solidFill>
              </a:rPr>
              <a:t>a lot of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/ </a:t>
            </a:r>
            <a:pPr algn="ctr" indent="0" marL="0">
              <a:buNone/>
            </a:pPr>
            <a:r>
              <a:rPr lang="en-US" sz="1600" b="1" dirty="0">
                <a:solidFill>
                  <a:srgbClr val="2B8A3E"/>
                </a:solidFill>
              </a:rPr>
              <a:t>lots of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852160" y="124358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</a:rPr>
              <a:t>mucho/s (afirmativa)</a:t>
            </a:r>
            <a:endParaRPr lang="en-US" sz="1300" dirty="0"/>
          </a:p>
        </p:txBody>
      </p:sp>
      <p:sp>
        <p:nvSpPr>
          <p:cNvPr id="17" name="lv1"/>
          <p:cNvSpPr/>
          <p:nvPr/>
        </p:nvSpPr>
        <p:spPr>
          <a:xfrm>
            <a:off x="411480" y="1705356"/>
            <a:ext cx="8321040" cy="411480"/>
          </a:xfrm>
          <a:prstGeom prst="roundRect">
            <a:avLst>
              <a:gd name="adj" fmla="val 31111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0352" y="1796796"/>
            <a:ext cx="502920" cy="2286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2700">
            <a:solidFill>
              <a:srgbClr val="0B728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30352" y="1796796"/>
            <a:ext cx="427482" cy="228600"/>
          </a:xfrm>
          <a:prstGeom prst="roundRect">
            <a:avLst>
              <a:gd name="adj" fmla="val 24000"/>
            </a:avLst>
          </a:prstGeom>
          <a:solidFill>
            <a:srgbClr val="0B7285"/>
          </a:solidFill>
          <a:ln w="12700">
            <a:solidFill>
              <a:srgbClr val="0B728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188720" y="1705356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64AB"/>
                </a:solidFill>
              </a:rPr>
              <a:t>many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3520440" y="1705356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741D9"/>
                </a:solidFill>
              </a:rPr>
              <a:t>much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852160" y="1705356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</a:rPr>
              <a:t>mucho/s (? y –)</a:t>
            </a:r>
            <a:endParaRPr lang="en-US" sz="1300" dirty="0"/>
          </a:p>
        </p:txBody>
      </p:sp>
      <p:sp>
        <p:nvSpPr>
          <p:cNvPr id="23" name="lv2"/>
          <p:cNvSpPr/>
          <p:nvPr/>
        </p:nvSpPr>
        <p:spPr>
          <a:xfrm>
            <a:off x="411480" y="2167128"/>
            <a:ext cx="8321040" cy="411480"/>
          </a:xfrm>
          <a:prstGeom prst="roundRect">
            <a:avLst>
              <a:gd name="adj" fmla="val 31111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0352" y="2258568"/>
            <a:ext cx="502920" cy="2286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2700">
            <a:solidFill>
              <a:srgbClr val="1864A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30352" y="2258568"/>
            <a:ext cx="301752" cy="228600"/>
          </a:xfrm>
          <a:prstGeom prst="roundRect">
            <a:avLst>
              <a:gd name="adj" fmla="val 24000"/>
            </a:avLst>
          </a:prstGeom>
          <a:solidFill>
            <a:srgbClr val="1864AB"/>
          </a:solidFill>
          <a:ln w="12700">
            <a:solidFill>
              <a:srgbClr val="1864A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188720" y="21671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7285"/>
                </a:solidFill>
              </a:rPr>
              <a:t>some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3520440" y="21671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7285"/>
                </a:solidFill>
              </a:rPr>
              <a:t>some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852160" y="2167128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</a:rPr>
              <a:t>algunos / algo de (+)</a:t>
            </a:r>
            <a:endParaRPr lang="en-US" sz="1300" dirty="0"/>
          </a:p>
        </p:txBody>
      </p:sp>
      <p:sp>
        <p:nvSpPr>
          <p:cNvPr id="29" name="lv3"/>
          <p:cNvSpPr/>
          <p:nvPr/>
        </p:nvSpPr>
        <p:spPr>
          <a:xfrm>
            <a:off x="411480" y="2628900"/>
            <a:ext cx="8321040" cy="411480"/>
          </a:xfrm>
          <a:prstGeom prst="roundRect">
            <a:avLst>
              <a:gd name="adj" fmla="val 31111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30352" y="2720340"/>
            <a:ext cx="502920" cy="2286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2700">
            <a:solidFill>
              <a:srgbClr val="6741D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30352" y="2720340"/>
            <a:ext cx="201168" cy="228600"/>
          </a:xfrm>
          <a:prstGeom prst="roundRect">
            <a:avLst>
              <a:gd name="adj" fmla="val 27273"/>
            </a:avLst>
          </a:prstGeom>
          <a:solidFill>
            <a:srgbClr val="6741D9"/>
          </a:solidFill>
          <a:ln w="12700">
            <a:solidFill>
              <a:srgbClr val="6741D9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188720" y="262890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64AB"/>
                </a:solidFill>
              </a:rPr>
              <a:t>a few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3520440" y="262890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741D9"/>
                </a:solidFill>
              </a:rPr>
              <a:t>a little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5852160" y="262890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</a:rPr>
              <a:t>unos pocos / un poco de</a:t>
            </a:r>
            <a:endParaRPr lang="en-US" sz="1300" dirty="0"/>
          </a:p>
        </p:txBody>
      </p:sp>
      <p:sp>
        <p:nvSpPr>
          <p:cNvPr id="35" name="lv4"/>
          <p:cNvSpPr/>
          <p:nvPr/>
        </p:nvSpPr>
        <p:spPr>
          <a:xfrm>
            <a:off x="411480" y="3090672"/>
            <a:ext cx="8321040" cy="411480"/>
          </a:xfrm>
          <a:prstGeom prst="roundRect">
            <a:avLst>
              <a:gd name="adj" fmla="val 31111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0352" y="3182112"/>
            <a:ext cx="502920" cy="2286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2700">
            <a:solidFill>
              <a:srgbClr val="C2255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0352" y="3182112"/>
            <a:ext cx="110642" cy="228600"/>
          </a:xfrm>
          <a:prstGeom prst="roundRect">
            <a:avLst>
              <a:gd name="adj" fmla="val 49587"/>
            </a:avLst>
          </a:prstGeom>
          <a:solidFill>
            <a:srgbClr val="C2255C"/>
          </a:solidFill>
          <a:ln w="12700">
            <a:solidFill>
              <a:srgbClr val="C2255C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1188720" y="309067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</a:rPr>
              <a:t>not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1864AB"/>
                </a:solidFill>
              </a:rPr>
              <a:t>many</a:t>
            </a:r>
            <a:endParaRPr lang="en-US" sz="1600" dirty="0"/>
          </a:p>
        </p:txBody>
      </p:sp>
      <p:sp>
        <p:nvSpPr>
          <p:cNvPr id="39" name="Text 37"/>
          <p:cNvSpPr txBox="1"/>
          <p:nvPr/>
        </p:nvSpPr>
        <p:spPr>
          <a:xfrm>
            <a:off x="3520440" y="309067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</a:rPr>
              <a:t>not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6741D9"/>
                </a:solidFill>
              </a:rPr>
              <a:t>much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5852160" y="3090672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</a:rPr>
              <a:t>no muchos / no mucho</a:t>
            </a:r>
            <a:endParaRPr lang="en-US" sz="1300" dirty="0"/>
          </a:p>
        </p:txBody>
      </p:sp>
      <p:sp>
        <p:nvSpPr>
          <p:cNvPr id="41" name="lv5"/>
          <p:cNvSpPr/>
          <p:nvPr/>
        </p:nvSpPr>
        <p:spPr>
          <a:xfrm>
            <a:off x="411480" y="3552444"/>
            <a:ext cx="8321040" cy="411480"/>
          </a:xfrm>
          <a:prstGeom prst="roundRect">
            <a:avLst>
              <a:gd name="adj" fmla="val 31111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30352" y="3643884"/>
            <a:ext cx="502920" cy="2286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2700">
            <a:solidFill>
              <a:srgbClr val="C92A2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188720" y="3552444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</a:rPr>
              <a:t>not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0B7285"/>
                </a:solidFill>
              </a:rPr>
              <a:t>any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/ </a:t>
            </a:r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</a:rPr>
              <a:t>no</a:t>
            </a:r>
            <a:endParaRPr lang="en-US" sz="1600" dirty="0"/>
          </a:p>
        </p:txBody>
      </p:sp>
      <p:sp>
        <p:nvSpPr>
          <p:cNvPr id="44" name="Text 42"/>
          <p:cNvSpPr txBox="1"/>
          <p:nvPr/>
        </p:nvSpPr>
        <p:spPr>
          <a:xfrm>
            <a:off x="3520440" y="3552444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</a:rPr>
              <a:t>not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0B7285"/>
                </a:solidFill>
              </a:rPr>
              <a:t>any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</a:rPr>
              <a:t> / </a:t>
            </a:r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</a:rPr>
              <a:t>no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5852160" y="355244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A4A"/>
                </a:solidFill>
              </a:rPr>
              <a:t>ningún / nada de</a:t>
            </a:r>
            <a:endParaRPr lang="en-US" sz="1300" dirty="0"/>
          </a:p>
        </p:txBody>
      </p:sp>
      <p:sp>
        <p:nvSpPr>
          <p:cNvPr id="46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48" name="Text 46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49" name="Text 47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quantifier = cuantificador → dice qué cantidad hay (mucho, poco, nada)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solo contables  ≠ 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solo incontables  · 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los dos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Affirmative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verb +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plural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verb +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uncountable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have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friends.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Tengo muchos amigos.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homework today.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tienes deberes.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drinks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coffee.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Bebe mucho café.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has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books in English.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unos cuantos libros en inglés.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needs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salt.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falta un poco de sal.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have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eggs in the fridge.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Tenemos algunos huevos en la nevera.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have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money.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Tienen un poco de dinero.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mucho / muchos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contables e incontables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1972818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algunos / algo de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contables e incontables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0" y="2528316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unos pocos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contables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766560" y="3083814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un poco de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incontables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friends ≠ </a:t>
            </a:r>
            <a:pPr indent="0" marL="0">
              <a:buNone/>
            </a:pPr>
            <a:r>
              <a:rPr lang="en-US" sz="10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money → ¿se puede contar? Sí: </a:t>
            </a:r>
            <a:pPr indent="0" marL="0">
              <a:buNone/>
            </a:pPr>
            <a:r>
              <a:rPr lang="en-US" sz="10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No: </a:t>
            </a:r>
            <a:pPr indent="0" marL="0">
              <a:buNone/>
            </a:pPr>
            <a:r>
              <a:rPr lang="en-US" sz="10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029236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/ doesn’t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verb +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noun  (= not any)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friends.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tengo muchos amigos.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time.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tienes mucho tiempo.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drink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coffee.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bebe mucho café.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brothers.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 hermanos.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sugar.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 azúcar.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eggs.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tenemos muchos huevos.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have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money.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tienen dinero.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many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no muchos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contables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1972818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much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no mucho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incontables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0" y="2528316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any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ningún / nada de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dos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766560" y="3083814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ningún / nada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 en afirmativa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</a:t>
            </a:r>
            <a:pPr indent="0" marL="0">
              <a:buNone/>
            </a:pPr>
            <a:r>
              <a:rPr lang="en-US" sz="10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have </a:t>
            </a:r>
            <a:pPr indent="0" marL="0">
              <a:buNone/>
            </a:pPr>
            <a:r>
              <a:rPr lang="en-US" sz="10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nunca </a:t>
            </a:r>
            <a:pPr indent="0" marL="0">
              <a:buNone/>
            </a:pPr>
            <a:r>
              <a:rPr lang="en-US" sz="10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0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answers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?  → A lot. / Not many. / None.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/ Does + subject + have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?</a:t>
            </a:r>
            <a:endParaRPr lang="en-US" sz="1200" dirty="0"/>
          </a:p>
        </p:txBody>
      </p:sp>
      <p:sp>
        <p:nvSpPr>
          <p:cNvPr id="8" name="ans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90000">
            <a:off x="594360" y="1042416"/>
            <a:ext cx="228600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/ How much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153619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apples are there?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¿Cuántas manzanas hay?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2057400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ctr"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many.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56032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time do we have?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tiempo tenemos?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3081528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ctr"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much.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None.</a:t>
            </a:r>
            <a:endParaRPr lang="en-US" sz="1400" dirty="0"/>
          </a:p>
        </p:txBody>
      </p:sp>
      <p:sp>
        <p:nvSpPr>
          <p:cNvPr id="14" name="any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90000">
            <a:off x="4800600" y="1042416"/>
            <a:ext cx="2011680" cy="384048"/>
          </a:xfrm>
          <a:prstGeom prst="roundRect">
            <a:avLst>
              <a:gd name="adj" fmla="val 23810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Any…? (Yes / No)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53619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you have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brothers?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¿Tienes hermanos?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846320" y="2057400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I have two.</a:t>
            </a:r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</a:t>
            </a:r>
            <a:pPr algn="ctr" indent="0" marL="0">
              <a:buNone/>
            </a:pPr>
            <a:r>
              <a:rPr lang="en-US" sz="13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I don’t have any.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56032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milk?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¿Hay leche?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846320" y="3081528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there’s</a:t>
            </a:r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ctr" indent="0" marL="0">
              <a:buNone/>
            </a:pPr>
            <a:r>
              <a:rPr lang="en-US" sz="13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/  </a:t>
            </a:r>
            <a:pPr algn="ctr" indent="0" marL="0">
              <a:buNone/>
            </a:pPr>
            <a:r>
              <a:rPr lang="en-US" sz="13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there isn’t any.</a:t>
            </a:r>
            <a:endParaRPr lang="en-US" sz="13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ninguno / nada (respuesta corta)  · 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algún? / ningún en preguntas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lot.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sola en la respuesta corta  ≠ 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nombre: a lot of apples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590300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or a little?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plural countable noun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uncountable noun</a:t>
            </a:r>
            <a:endParaRPr lang="en-US" sz="1200" dirty="0"/>
          </a:p>
        </p:txBody>
      </p:sp>
      <p:sp>
        <p:nvSpPr>
          <p:cNvPr id="8" name="a few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80000">
            <a:off x="594360" y="1051560"/>
            <a:ext cx="1325880" cy="457200"/>
          </a:xfrm>
          <a:prstGeom prst="roundRect">
            <a:avLst>
              <a:gd name="adj" fmla="val 2000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57400" y="10515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unos pocos / unos cuantos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69164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have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friends in London.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Tengo unos cuantos amigos en Londres.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42316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apples on the table.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 unas pocas manzanas en la mesa.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15468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knows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words in Chinese.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 unas pocas palabras en chino.</a:t>
            </a:r>
            <a:endParaRPr lang="en-US" sz="1500" dirty="0"/>
          </a:p>
        </p:txBody>
      </p:sp>
      <p:sp>
        <p:nvSpPr>
          <p:cNvPr id="14" name="a little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180000">
            <a:off x="4800600" y="1051560"/>
            <a:ext cx="1325880" cy="457200"/>
          </a:xfrm>
          <a:prstGeom prst="roundRect">
            <a:avLst>
              <a:gd name="adj" fmla="val 2000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10515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un poco de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169164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I have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milk, please?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¿Me pones un poco de leche, por favor?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42316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have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time before class.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Tenemos un poco de tiempo antes de clase.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315468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speaks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French.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Habla un poco de francés.</a:t>
            </a:r>
            <a:endParaRPr lang="en-US" sz="15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unos pocos → con cosas que se cuentan: a few friends, a few apples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un poco de → con cosas que no se cuentan: a little milk, a little time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769535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or any?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affirmative (+) and offers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negative (–) and questions (?)</a:t>
            </a:r>
            <a:endParaRPr lang="en-US" sz="1200" dirty="0"/>
          </a:p>
        </p:txBody>
      </p:sp>
      <p:sp>
        <p:nvSpPr>
          <p:cNvPr id="8" name="sa0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51560"/>
            <a:ext cx="1508760" cy="457200"/>
          </a:xfrm>
          <a:prstGeom prst="roundRect">
            <a:avLst>
              <a:gd name="adj" fmla="val 20000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 +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240280" y="10515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algunos / algo de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78308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 </a:t>
            </a:r>
            <a:pPr indent="0" marL="0">
              <a:buNone/>
            </a:pPr>
            <a:r>
              <a:rPr lang="en-US" sz="16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biscuits in the box.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 algunas galletas en la caja.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8346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you like </a:t>
            </a:r>
            <a:pPr indent="0" marL="0">
              <a:buNone/>
            </a:pPr>
            <a:r>
              <a:rPr lang="en-US" sz="16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tea?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¿Quieres un poco de té? (ofrecer)</a:t>
            </a:r>
            <a:endParaRPr lang="en-US" sz="1600" dirty="0"/>
          </a:p>
        </p:txBody>
      </p:sp>
      <p:sp>
        <p:nvSpPr>
          <p:cNvPr id="13" name="sa1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 rot="120000">
            <a:off x="4800600" y="1051560"/>
            <a:ext cx="1508760" cy="457200"/>
          </a:xfrm>
          <a:prstGeom prst="roundRect">
            <a:avLst>
              <a:gd name="adj" fmla="val 20000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 – / ?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10515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= ningún / nada de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78308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aren’t </a:t>
            </a:r>
            <a:pPr indent="0" marL="0">
              <a:buNone/>
            </a:pPr>
            <a:r>
              <a:rPr lang="en-US" sz="16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biscuits.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galletas.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28346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there </a:t>
            </a:r>
            <a:pPr indent="0" marL="0">
              <a:buNone/>
            </a:pPr>
            <a:r>
              <a:rPr lang="en-US" sz="16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biscuits?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¿Hay galletas?</a:t>
            </a:r>
            <a:endParaRPr lang="en-US" sz="1600" dirty="0"/>
          </a:p>
        </p:txBody>
      </p:sp>
      <p:sp>
        <p:nvSpPr>
          <p:cNvPr id="18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algunos / algo de → frases afirmativas y para ofrecer o pedir (Would you like some…?)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ningún / algún → frases negativas y preguntas (There aren’t any… / Are there any…?)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421319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 / enough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plural  · 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uncountable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noun   ·  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noun</a:t>
            </a:r>
            <a:endParaRPr lang="en-US" sz="1200" dirty="0"/>
          </a:p>
        </p:txBody>
      </p:sp>
      <p:sp>
        <p:nvSpPr>
          <p:cNvPr id="8" name="tm0"/>
          <p:cNvSpPr/>
          <p:nvPr/>
        </p:nvSpPr>
        <p:spPr>
          <a:xfrm>
            <a:off x="41148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60704"/>
            <a:ext cx="146304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many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1060704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demasiados/as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7276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cars in the city.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 demasiados coches en la ciudad.</a:t>
            </a:r>
            <a:endParaRPr lang="en-US" sz="1500" dirty="0"/>
          </a:p>
        </p:txBody>
      </p:sp>
      <p:sp>
        <p:nvSpPr>
          <p:cNvPr id="12" name="tm1"/>
          <p:cNvSpPr/>
          <p:nvPr/>
        </p:nvSpPr>
        <p:spPr>
          <a:xfrm>
            <a:off x="461772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4800600" y="1060704"/>
            <a:ext cx="1463040" cy="402336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1060704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demasiado/a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157276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drink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coffee.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Bebo demasiado café.</a:t>
            </a:r>
            <a:endParaRPr lang="en-US" sz="1500" dirty="0"/>
          </a:p>
        </p:txBody>
      </p:sp>
      <p:sp>
        <p:nvSpPr>
          <p:cNvPr id="16" name="tm2"/>
          <p:cNvSpPr/>
          <p:nvPr/>
        </p:nvSpPr>
        <p:spPr>
          <a:xfrm>
            <a:off x="41148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rot="-120000">
            <a:off x="594360" y="2615184"/>
            <a:ext cx="1463040" cy="402336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2194560" y="2615184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suficiente(s)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12724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have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chairs for everybody.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Tenemos suficientes sillas para todos.</a:t>
            </a:r>
            <a:endParaRPr lang="en-US" sz="1500" dirty="0"/>
          </a:p>
        </p:txBody>
      </p:sp>
      <p:sp>
        <p:nvSpPr>
          <p:cNvPr id="20" name="tm3"/>
          <p:cNvSpPr/>
          <p:nvPr/>
        </p:nvSpPr>
        <p:spPr>
          <a:xfrm>
            <a:off x="461772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 rot="120000">
            <a:off x="4800600" y="2615184"/>
            <a:ext cx="1463040" cy="402336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enough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2615184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</a:rPr>
              <a:t>no … suficiente(s)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846320" y="3127248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time.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tenemos suficiente tiempo.</a:t>
            </a:r>
            <a:endParaRPr lang="en-US" sz="15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demasiado → más de lo que quieres (algo negativo)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suficiente → justo lo que necesitas  · 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falta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(1)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plural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uncountable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(+) ·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(? –) ·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How much books do you have?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books do you have?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Books es contable: how many.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How many money do you have?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money do you have?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Money es incontable: how much.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How many homeworks do we have?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much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homework do we have?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Homework es incontable: sin -s y con much.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How many apple do you want?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many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apples do you want?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Después de how many, nombre en plural.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truco: ¿lo puedo contar? Sí →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plural.  No →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singular.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con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advice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en inglés son incontables.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(2)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plural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uncountable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(+) ·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(? –) ·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 have a little friends.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I have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a few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friends.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Friends es contable: a few, no a little.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There is a few milk.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There is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a little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milk.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Milk es incontable: a little.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They don’t have no money.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They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have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</a:rPr>
              <a:t>any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money.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No hay doble negación: don’t + any.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 have a lot friends.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I have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</a:rPr>
              <a:t>a lot of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friends.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Delante del nombre: a lot of (con of).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unos pocos (contables)  ≠ 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un poco de (incontables)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solo una negación por frase  · 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nombre, siempre con of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1371600"/>
            <a:ext cx="3108960" cy="3108960"/>
          </a:xfrm>
          <a:prstGeom prst="ellipse">
            <a:avLst/>
          </a:prstGeom>
          <a:solidFill>
            <a:srgbClr val="D9480F">
              <a:alpha val="5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4023360"/>
            <a:ext cx="2011680" cy="2011680"/>
          </a:xfrm>
          <a:prstGeom prst="ellipse">
            <a:avLst/>
          </a:prstGeom>
          <a:solidFill>
            <a:srgbClr val="6741D9">
              <a:alpha val="55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4206240"/>
            <a:ext cx="1097280" cy="1097280"/>
          </a:xfrm>
          <a:prstGeom prst="ellipse">
            <a:avLst/>
          </a:prstGeom>
          <a:solidFill>
            <a:srgbClr val="2B8A3E">
              <a:alpha val="6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-120000">
            <a:off x="548640" y="27432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FFD43B"/>
          </a:solidFill>
          <a:ln>
            <a:solidFill>
              <a:srgbClr val="FFD43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051560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D9480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170432"/>
            <a:ext cx="402336" cy="402336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088136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+ plural · How much + uncountable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¿Cuántos? (se cuentan) · ¿Cuánto? (no se cuentan)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1801368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E8590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920240"/>
            <a:ext cx="402336" cy="402336"/>
          </a:xfrm>
          <a:prstGeom prst="ellipse">
            <a:avLst/>
          </a:prstGeom>
          <a:solidFill>
            <a:srgbClr val="E8590C"/>
          </a:solidFill>
          <a:ln>
            <a:solidFill>
              <a:srgbClr val="E8590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1837944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is it? = price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cuesta?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2551176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2B8A3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670048"/>
            <a:ext cx="402336" cy="402336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587752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lot of / some in affirmative sentences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mucho/s · algunos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3300984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C92A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3419856"/>
            <a:ext cx="402336" cy="40233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33756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many / not much / not any in negatives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muchos · no mucho · ningún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050792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6741D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4169664"/>
            <a:ext cx="402336" cy="40233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087368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+ countable · a little + uncountable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unos pocos · un poco de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w Much How Many">
  <a:themeElements>
    <a:clrScheme name="How Much How Many">
      <a:dk1>
        <a:srgbClr val="1B2A4A"/>
      </a:dk1>
      <a:lt1>
        <a:srgbClr val="FFFFFF"/>
      </a:lt1>
      <a:dk2>
        <a:srgbClr val="1B2A4A"/>
      </a:dk2>
      <a:lt2>
        <a:srgbClr val="F1F3F7"/>
      </a:lt2>
      <a:accent1>
        <a:srgbClr val="D9480F"/>
      </a:accent1>
      <a:accent2>
        <a:srgbClr val="1864AB"/>
      </a:accent2>
      <a:accent3>
        <a:srgbClr val="6741D9"/>
      </a:accent3>
      <a:accent4>
        <a:srgbClr val="C92A2A"/>
      </a:accent4>
      <a:accent5>
        <a:srgbClr val="0B7285"/>
      </a:accent5>
      <a:accent6>
        <a:srgbClr val="2B8A3E"/>
      </a:accent6>
      <a:hlink>
        <a:srgbClr val="1864AB"/>
      </a:hlink>
      <a:folHlink>
        <a:srgbClr val="6741D9"/>
      </a:folHlink>
    </a:clrScheme>
    <a:fontScheme name="How Much How Man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much / How many + quantifiers</dc:title>
  <dc:subject>PptxGenJS Presentation</dc:subject>
  <dc:creator>Ines – Sant Francesc</dc:creator>
  <cp:lastModifiedBy>Ines – Sant Francesc</cp:lastModifiedBy>
  <cp:revision>1</cp:revision>
  <dcterms:created xsi:type="dcterms:W3CDTF">2026-10-05T12:23:23Z</dcterms:created>
  <dcterms:modified xsi:type="dcterms:W3CDTF">2026-10-05T12:23:23Z</dcterms:modified>
</cp:coreProperties>
</file>