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7b807973-bc07-1da2-4c83-1df42247ea35}">
          <p14:sldIdLst>
            <p14:sldId id="256"/>
          </p14:sldIdLst>
        </p14:section>
        <p14:section name="Form" id="{e59daef9-9636-efd8-bfc9-2129fc75732e}">
          <p14:sldIdLst>
            <p14:sldId id="257"/>
            <p14:sldId id="258"/>
            <p14:sldId id="259"/>
          </p14:sldIdLst>
        </p14:section>
        <p14:section name="Comparative" id="{23dac5a3-db33-294e-4d61-649cb894c775}">
          <p14:sldIdLst>
            <p14:sldId id="260"/>
          </p14:sldIdLst>
        </p14:section>
        <p14:section name="Superlative" id="{f8ed5356-517a-4c35-5aa1-26fcb07d4afa}">
          <p14:sldIdLst>
            <p14:sldId id="261"/>
          </p14:sldIdLst>
        </p14:section>
        <p14:section name="Details" id="{ac50a603-6517-3659-a22c-470ff25ccde7}">
          <p14:sldIdLst>
            <p14:sldId id="262"/>
            <p14:sldId id="263"/>
            <p14:sldId id="264"/>
          </p14:sldIdLst>
        </p14:section>
        <p14:section name="Common mistakes" id="{0ed73f03-e620-ffc3-be39-edbd973646a9}">
          <p14:sldIdLst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 los adjetivos comparativos y superlativos (A2). Código de colores: adjetivo base en naranja; comparativo (-er, more, than) en azul; superlativo (the -est, the most) en morado; irregulares en verde; as … as en turquesa; negación y less en rojo. En cada diapositiva hay un recuadro amarillo REMEMBER con el significado y la diferencia. Pregunta de arranque: "Who is taller, you or your best friend? Who is the tallest in the class?"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 clave: el comparativo compara dos cosas (y casi siempre lleva than); el superlativo destaca una sobre todo un grupo (y lleva the). Pedid a dos alumnos que se pongan de pie: "Who is taller?"; luego a cinco: "Who is the tallest?"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Reglas de ortografía. Una sílaba: -er / -est. Acaba en -e: solo -r / -st. Consonante-vocal-consonante: se dobla la última (big → bigger, hot → hotter, thin → thinner). Acaba en -y: -ier / -iest (también los de dos sílabas: happy, easy, funny). Largos: more / the most. Nunca "more taller".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tres irregulares básicos de A2: good, bad y far. Se aprenden de memoria. Errores típicos: "gooder", "more good", "the baddest". Si sale: much / many → more → the most; little → less → the least.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Todos los sujetos con el verbo to be. Fijaos en la ortografía: big → bigger, happy → happier; y en el irregular good → better. Después de than, si va un pronombre, en inglés hablado decimos "than me / than us".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superlativo siempre lleva the. Después usamos in con lugares y grupos (in the class, in Spain, in the world) y of con números o periodos (of the three, of the year).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Preguntas de sí / no con comparativo: el verbo to be va delante (Is…? Are…?) y la respuesta corta es Yes, it is / No, it isn’t. Con superlativo solemos preguntar con Who / Which / What. Actividad: encuesta en clase "Who is the … in the class?"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Igualdad con as + adjetivo + as (el adjetivo no cambia: ✗ as taller as). En negativa, not as … as. Less + adjetivo + than es "menos … que"; se usa sobre todo con adjetivos largos (less interesting, less expensive).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cuatro "palabras pegamento": than con el comparativo; the delante del superlativo; in con lugares y grupos; of con números y periodos. En castellano todas se dicen "de" o "que", por eso se confunden.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típicos: usar more con adjetivos cortos, el doble comparativo (more better), most con adjetivos cortos y confundir than con that. Tapad la frase correcta y pedid que la corrijan.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Más errores: irregulares regularizados (gooder), doble superlativo (most tallest), of en lugar de in con grupos y olvidar doblar la consonante (bigest, hoter).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final. Pregunta de salida: cada alumno compara dos cosas de la clase y dice un superlativo sobre su familia.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14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5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80160"/>
            <a:ext cx="4572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COMPARATIVES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77240" y="3154680"/>
            <a:ext cx="3392424" cy="548640"/>
          </a:xfrm>
          <a:prstGeom prst="roundRect">
            <a:avLst>
              <a:gd name="adj" fmla="val 50000"/>
            </a:avLst>
          </a:prstGeom>
          <a:solidFill>
            <a:srgbClr val="F5C842"/>
          </a:solidFill>
          <a:ln>
            <a:solidFill>
              <a:srgbClr val="F5C84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people and things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8862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  ·  Spelling  ·  Irregulars  ·  as … as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 rot="-180000">
            <a:off x="5303520" y="640080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D9480F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-er / more … than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rot="120000">
            <a:off x="5623560" y="1572768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1864AB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-est / the most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rot="-120000">
            <a:off x="5303520" y="2505456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6741D9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→ better → best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rot="180000">
            <a:off x="5623560" y="3438144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0B7285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… as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029236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Compare!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2 things: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than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superlative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1 of a group: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endParaRPr lang="en-US" sz="1200" dirty="0"/>
          </a:p>
        </p:txBody>
      </p:sp>
      <p:sp>
        <p:nvSpPr>
          <p:cNvPr id="8" name="COMPARATIVE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42416"/>
            <a:ext cx="457200" cy="457200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102412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</a:t>
            </a:r>
            <a:endParaRPr lang="en-US" sz="15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comparativo: comparamos 2 cosas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664208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is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than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Ana.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es más alto que Ana.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414016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 is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than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bike.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coche es más rápido que una bici.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163824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 is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difficult than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Art.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Mates es más difícil que Plástica.</a:t>
            </a:r>
            <a:endParaRPr lang="en-US" sz="1600" dirty="0"/>
          </a:p>
        </p:txBody>
      </p:sp>
      <p:sp>
        <p:nvSpPr>
          <p:cNvPr id="14" name="SUPERLATIVE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42416"/>
            <a:ext cx="457200" cy="457200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1º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349240" y="102412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SUPERLATIVE</a:t>
            </a:r>
            <a:endParaRPr lang="en-US" sz="15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superlativo: el número 1 de un grupo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1664208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is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class.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es el más alto de la clase.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414016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plane is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avión es el más rápido.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3163824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 is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difficult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subject.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Mates es la asignatura más difícil.</a:t>
            </a:r>
            <a:endParaRPr lang="en-US" sz="16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comparativo → compara 2 cosas: más … que (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than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superlative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superlativo → el número 1 de un grupo: el más … (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139684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Spelling rules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adj. →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-est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adj. →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896112"/>
            <a:ext cx="2240280" cy="256032"/>
          </a:xfrm>
          <a:prstGeom prst="roundRect">
            <a:avLst>
              <a:gd name="adj" fmla="val 35714"/>
            </a:avLst>
          </a:prstGeom>
          <a:solidFill>
            <a:srgbClr val="4A5568"/>
          </a:solidFill>
          <a:ln>
            <a:solidFill>
              <a:srgbClr val="4A5568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063240" y="896112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709160" y="896112"/>
            <a:ext cx="1554480" cy="256032"/>
          </a:xfrm>
          <a:prstGeom prst="roundRect">
            <a:avLst>
              <a:gd name="adj" fmla="val 35714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537960" y="896112"/>
            <a:ext cx="2057400" cy="256032"/>
          </a:xfrm>
          <a:prstGeom prst="roundRect">
            <a:avLst>
              <a:gd name="adj" fmla="val 35714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</a:t>
            </a:r>
            <a:endParaRPr lang="en-US" sz="1050" dirty="0"/>
          </a:p>
        </p:txBody>
      </p:sp>
      <p:sp>
        <p:nvSpPr>
          <p:cNvPr id="12" name="tr0"/>
          <p:cNvSpPr/>
          <p:nvPr/>
        </p:nvSpPr>
        <p:spPr>
          <a:xfrm>
            <a:off x="411480" y="122529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21208" y="122529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syllable → + er / + est</a:t>
            </a:r>
            <a:endParaRPr lang="en-US" sz="12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sílaba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2926080" y="1225296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</a:t>
            </a:r>
            <a:endParaRPr lang="en-US" sz="15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122529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6400800" y="1225296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endParaRPr lang="en-US" sz="1550" dirty="0"/>
          </a:p>
        </p:txBody>
      </p:sp>
      <p:sp>
        <p:nvSpPr>
          <p:cNvPr id="17" name="tr1"/>
          <p:cNvSpPr/>
          <p:nvPr/>
        </p:nvSpPr>
        <p:spPr>
          <a:xfrm>
            <a:off x="411480" y="177393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1208" y="177393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ends in -e → + r / + st</a:t>
            </a:r>
            <a:endParaRPr lang="en-US" sz="12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acaba en -e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2926080" y="1773936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0" y="177393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nicer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1773936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nicest</a:t>
            </a:r>
            <a:endParaRPr lang="en-US" sz="1550" dirty="0"/>
          </a:p>
        </p:txBody>
      </p:sp>
      <p:sp>
        <p:nvSpPr>
          <p:cNvPr id="22" name="tr2"/>
          <p:cNvSpPr/>
          <p:nvPr/>
        </p:nvSpPr>
        <p:spPr>
          <a:xfrm>
            <a:off x="411480" y="232257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21208" y="232257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vowel + consonant → double</a:t>
            </a:r>
            <a:endParaRPr lang="en-US" sz="12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dobla la consonante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2926080" y="2322576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</a:t>
            </a:r>
            <a:endParaRPr lang="en-US" sz="15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0" y="232257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</a:t>
            </a:r>
            <a:endParaRPr lang="en-US" sz="1550" dirty="0"/>
          </a:p>
        </p:txBody>
      </p:sp>
      <p:sp>
        <p:nvSpPr>
          <p:cNvPr id="26" name="Text 24"/>
          <p:cNvSpPr txBox="1"/>
          <p:nvPr/>
        </p:nvSpPr>
        <p:spPr>
          <a:xfrm>
            <a:off x="6400800" y="2322576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biggest</a:t>
            </a:r>
            <a:endParaRPr lang="en-US" sz="1550" dirty="0"/>
          </a:p>
        </p:txBody>
      </p:sp>
      <p:sp>
        <p:nvSpPr>
          <p:cNvPr id="27" name="tr3"/>
          <p:cNvSpPr/>
          <p:nvPr/>
        </p:nvSpPr>
        <p:spPr>
          <a:xfrm>
            <a:off x="411480" y="287121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21208" y="287121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ends in -y → -ier / -iest</a:t>
            </a:r>
            <a:endParaRPr lang="en-US" sz="12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acaba en -y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2926080" y="2871216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happy</a:t>
            </a:r>
            <a:endParaRPr lang="en-US" sz="1550" dirty="0"/>
          </a:p>
        </p:txBody>
      </p:sp>
      <p:sp>
        <p:nvSpPr>
          <p:cNvPr id="30" name="Text 28"/>
          <p:cNvSpPr txBox="1"/>
          <p:nvPr/>
        </p:nvSpPr>
        <p:spPr>
          <a:xfrm>
            <a:off x="4572000" y="287121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happier</a:t>
            </a:r>
            <a:endParaRPr lang="en-US" sz="1550" dirty="0"/>
          </a:p>
        </p:txBody>
      </p:sp>
      <p:sp>
        <p:nvSpPr>
          <p:cNvPr id="31" name="Text 29"/>
          <p:cNvSpPr txBox="1"/>
          <p:nvPr/>
        </p:nvSpPr>
        <p:spPr>
          <a:xfrm>
            <a:off x="6400800" y="2871216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happiest</a:t>
            </a:r>
            <a:endParaRPr lang="en-US" sz="1550" dirty="0"/>
          </a:p>
        </p:txBody>
      </p:sp>
      <p:sp>
        <p:nvSpPr>
          <p:cNvPr id="32" name="tr4"/>
          <p:cNvSpPr/>
          <p:nvPr/>
        </p:nvSpPr>
        <p:spPr>
          <a:xfrm>
            <a:off x="411480" y="341985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21208" y="341985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or more syllables → more / most</a:t>
            </a:r>
            <a:endParaRPr lang="en-US" sz="12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adjetivos largos</a:t>
            </a:r>
            <a:endParaRPr lang="en-US" sz="1250" dirty="0"/>
          </a:p>
        </p:txBody>
      </p:sp>
      <p:sp>
        <p:nvSpPr>
          <p:cNvPr id="34" name="Text 32"/>
          <p:cNvSpPr txBox="1"/>
          <p:nvPr/>
        </p:nvSpPr>
        <p:spPr>
          <a:xfrm>
            <a:off x="2926080" y="3419856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beautiful</a:t>
            </a:r>
            <a:endParaRPr lang="en-US" sz="1550" dirty="0"/>
          </a:p>
        </p:txBody>
      </p:sp>
      <p:sp>
        <p:nvSpPr>
          <p:cNvPr id="35" name="Text 33"/>
          <p:cNvSpPr txBox="1"/>
          <p:nvPr/>
        </p:nvSpPr>
        <p:spPr>
          <a:xfrm>
            <a:off x="4572000" y="341985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beautiful</a:t>
            </a:r>
            <a:endParaRPr lang="en-US" sz="15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3419856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beautiful</a:t>
            </a:r>
            <a:endParaRPr lang="en-US" sz="1550" dirty="0"/>
          </a:p>
        </p:txBody>
      </p:sp>
      <p:sp>
        <p:nvSpPr>
          <p:cNvPr id="37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9" name="Text 37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40" name="Text 38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= corto (1 sílaba):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(+ -y: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happier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long = largo (2+ sílabas):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beautiful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beautiful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beautiful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nunca los dos juntos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28262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Irregular adjectives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worst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furthest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896112"/>
            <a:ext cx="1554480" cy="256032"/>
          </a:xfrm>
          <a:prstGeom prst="roundRect">
            <a:avLst>
              <a:gd name="adj" fmla="val 35714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377440" y="896112"/>
            <a:ext cx="1691640" cy="256032"/>
          </a:xfrm>
          <a:prstGeom prst="roundRect">
            <a:avLst>
              <a:gd name="adj" fmla="val 35714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343400" y="896112"/>
            <a:ext cx="1874520" cy="256032"/>
          </a:xfrm>
          <a:prstGeom prst="roundRect">
            <a:avLst>
              <a:gd name="adj" fmla="val 35714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492240" y="896112"/>
            <a:ext cx="2103120" cy="256032"/>
          </a:xfrm>
          <a:prstGeom prst="roundRect">
            <a:avLst>
              <a:gd name="adj" fmla="val 35714"/>
            </a:avLst>
          </a:prstGeom>
          <a:solidFill>
            <a:srgbClr val="4A5568"/>
          </a:solidFill>
          <a:ln>
            <a:solidFill>
              <a:srgbClr val="4A5568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CASTELLANO</a:t>
            </a:r>
            <a:endParaRPr lang="en-US" sz="1050" dirty="0"/>
          </a:p>
        </p:txBody>
      </p:sp>
      <p:sp>
        <p:nvSpPr>
          <p:cNvPr id="12" name="tr0"/>
          <p:cNvSpPr/>
          <p:nvPr/>
        </p:nvSpPr>
        <p:spPr>
          <a:xfrm>
            <a:off x="411480" y="122529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11480" y="122529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2240280" y="1225296"/>
            <a:ext cx="1965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</a:t>
            </a:r>
            <a:endParaRPr lang="en-US" sz="155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1225296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6355080" y="122529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bueno · mejor · el mejor</a:t>
            </a:r>
            <a:endParaRPr lang="en-US" sz="1300" dirty="0"/>
          </a:p>
        </p:txBody>
      </p:sp>
      <p:sp>
        <p:nvSpPr>
          <p:cNvPr id="17" name="tr1"/>
          <p:cNvSpPr/>
          <p:nvPr/>
        </p:nvSpPr>
        <p:spPr>
          <a:xfrm>
            <a:off x="411480" y="177393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11480" y="177393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2240280" y="1773936"/>
            <a:ext cx="1965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4206240" y="1773936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worst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6355080" y="177393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malo · peor · el peor</a:t>
            </a:r>
            <a:endParaRPr lang="en-US" sz="1300" dirty="0"/>
          </a:p>
        </p:txBody>
      </p:sp>
      <p:sp>
        <p:nvSpPr>
          <p:cNvPr id="22" name="tr2"/>
          <p:cNvSpPr/>
          <p:nvPr/>
        </p:nvSpPr>
        <p:spPr>
          <a:xfrm>
            <a:off x="411480" y="2322576"/>
            <a:ext cx="8321040" cy="475488"/>
          </a:xfrm>
          <a:prstGeom prst="roundRect">
            <a:avLst>
              <a:gd name="adj" fmla="val 26923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11480" y="232257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2240280" y="2322576"/>
            <a:ext cx="1965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 / farther</a:t>
            </a:r>
            <a:endParaRPr lang="en-US" sz="1550" dirty="0"/>
          </a:p>
        </p:txBody>
      </p:sp>
      <p:sp>
        <p:nvSpPr>
          <p:cNvPr id="25" name="Text 23"/>
          <p:cNvSpPr txBox="1"/>
          <p:nvPr/>
        </p:nvSpPr>
        <p:spPr>
          <a:xfrm>
            <a:off x="4206240" y="2322576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furthest</a:t>
            </a:r>
            <a:endParaRPr lang="en-US" sz="1550" dirty="0"/>
          </a:p>
        </p:txBody>
      </p:sp>
      <p:sp>
        <p:nvSpPr>
          <p:cNvPr id="26" name="Text 24"/>
          <p:cNvSpPr txBox="1"/>
          <p:nvPr/>
        </p:nvSpPr>
        <p:spPr>
          <a:xfrm>
            <a:off x="6355080" y="232257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lejos · más lejos · el más lejano</a:t>
            </a:r>
            <a:endParaRPr lang="en-US" sz="1300" dirty="0"/>
          </a:p>
        </p:txBody>
      </p:sp>
      <p:sp>
        <p:nvSpPr>
          <p:cNvPr id="27" name="irrex"/>
          <p:cNvSpPr/>
          <p:nvPr/>
        </p:nvSpPr>
        <p:spPr>
          <a:xfrm>
            <a:off x="411480" y="2926080"/>
            <a:ext cx="8321040" cy="1051560"/>
          </a:xfrm>
          <a:prstGeom prst="roundRect">
            <a:avLst>
              <a:gd name="adj" fmla="val 1217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640080" y="2980944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pizza is </a:t>
            </a:r>
            <a:pPr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than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one. It’s </a:t>
            </a:r>
            <a:pPr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pizza in town!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pizza es mejor que esa. ¡Es la mejor pizza de la ciudad!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3456432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is </a:t>
            </a:r>
            <a:pPr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 than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yesterday. It’s </a:t>
            </a:r>
            <a:pPr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worst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day of the week.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es peor que ayer. Es el peor día de la semana.</a:t>
            </a:r>
            <a:endParaRPr lang="en-US" sz="1600" dirty="0"/>
          </a:p>
        </p:txBody>
      </p:sp>
      <p:sp>
        <p:nvSpPr>
          <p:cNvPr id="3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3" name="Text 3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 = irregular → cambian de palabra: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regular: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✗ gooder, ✗ more good, ✗ baddest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be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…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be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…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brother.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Soy más alto que mi hermano.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Eres más rápido que yo.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is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his sister.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mayor que su hermana.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is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creative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friend.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más creativa que su amiga.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house.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más grande que mi casa.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happier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last year.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Estamos más contentos que el año pasado.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us at football.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mejores que nosotros al fútbol.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 / more … than</a:t>
            </a:r>
            <a:endParaRPr lang="en-US" sz="2200" dirty="0"/>
          </a:p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más … que</a:t>
            </a:r>
            <a:endParaRPr lang="en-US" sz="22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 2 cosas o personas. Adjetivo corto + -er; largo: more + adjetivo. Siempre than.</a:t>
            </a:r>
            <a:endParaRPr lang="en-US" sz="2200" dirty="0"/>
          </a:p>
        </p:txBody>
      </p:sp>
      <p:sp>
        <p:nvSpPr>
          <p:cNvPr id="33" name="Shape 31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superlative: </a:t>
            </a:r>
            <a:pPr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-est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el más …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be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in / of …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be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in / of …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my family.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Soy el más alto de mi familia.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class.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Eres el más rápido de la clase.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is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oldest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the three brothers.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el mayor de los tres hermanos.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is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creative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student in the school.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alumna más creativa del colegio.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biggest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city in Spain.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ciudad más grande de España.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happiest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family in the world!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¡Somos la familia más feliz del mundo!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team in the league.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el mejor equipo de la liga.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-est / the most</a:t>
            </a:r>
            <a:endParaRPr lang="en-US" sz="2200" dirty="0"/>
          </a:p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el / la más …</a:t>
            </a:r>
            <a:endParaRPr lang="en-US" sz="22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número 1 de un grupo. Siempre con the. Después: in + lugar o grupo, of + número.</a:t>
            </a:r>
            <a:endParaRPr lang="en-US" sz="2200" dirty="0"/>
          </a:p>
        </p:txBody>
      </p:sp>
      <p:sp>
        <p:nvSpPr>
          <p:cNvPr id="33" name="Shape 31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comparative: </a:t>
            </a:r>
            <a:pPr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</a:t>
            </a:r>
            <a:pPr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más … que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214311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/ Are + 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 / more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/ Which / What + is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-est / the most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</p:txBody>
      </p:sp>
      <p:sp>
        <p:nvSpPr>
          <p:cNvPr id="8" name="yn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90000">
            <a:off x="594360" y="1042416"/>
            <a:ext cx="1920240" cy="384048"/>
          </a:xfrm>
          <a:prstGeom prst="roundRect">
            <a:avLst>
              <a:gd name="adj" fmla="val 2381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153619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Madrid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Barcelona?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 Madrid más grande que Barcelona?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2057400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it is.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it isn’t.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56032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cats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independent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dogs?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¿Son los gatos más independientes que los perros?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3081528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they are.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they aren’t.</a:t>
            </a:r>
            <a:endParaRPr lang="en-US" sz="1400" dirty="0"/>
          </a:p>
        </p:txBody>
      </p:sp>
      <p:sp>
        <p:nvSpPr>
          <p:cNvPr id="14" name="wh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90000">
            <a:off x="4800600" y="1042416"/>
            <a:ext cx="1920240" cy="384048"/>
          </a:xfrm>
          <a:prstGeom prst="roundRect">
            <a:avLst>
              <a:gd name="adj" fmla="val 2381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 ?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53619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your class?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es el más alto de tu clase?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846320" y="2057400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 is </a:t>
            </a:r>
            <a:pPr algn="ctr"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56032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funniest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person in your family?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es la persona más divertida de tu familia?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846320" y="3081528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dad is </a:t>
            </a:r>
            <a:pPr algn="ctr"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funniest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 question: Is it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than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…? → pregunta por 2 cosas (más … que)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superlative question: Who is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…? → pregunta por el número 1 del grupo (el más …)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139684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… as / less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be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be +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 · 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endParaRPr lang="en-US" sz="1200" dirty="0"/>
          </a:p>
        </p:txBody>
      </p:sp>
      <p:sp>
        <p:nvSpPr>
          <p:cNvPr id="8" name="eq0"/>
          <p:cNvSpPr/>
          <p:nvPr/>
        </p:nvSpPr>
        <p:spPr>
          <a:xfrm>
            <a:off x="411480" y="932688"/>
            <a:ext cx="8321040" cy="914400"/>
          </a:xfrm>
          <a:prstGeom prst="roundRect">
            <a:avLst>
              <a:gd name="adj" fmla="val 14000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179576"/>
            <a:ext cx="1600200" cy="420624"/>
          </a:xfrm>
          <a:prstGeom prst="roundRect">
            <a:avLst>
              <a:gd name="adj" fmla="val 21739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… as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331720" y="1179576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tan … como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840480" y="1024128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 is </a:t>
            </a:r>
            <a:pPr indent="0" marL="0">
              <a:buNone/>
            </a:pPr>
            <a:r>
              <a:rPr lang="en-US" sz="16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tall as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Tom.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 es tan alta como Tom.</a:t>
            </a:r>
            <a:endParaRPr lang="en-US" sz="1600" dirty="0"/>
          </a:p>
        </p:txBody>
      </p:sp>
      <p:sp>
        <p:nvSpPr>
          <p:cNvPr id="12" name="eq1"/>
          <p:cNvSpPr/>
          <p:nvPr/>
        </p:nvSpPr>
        <p:spPr>
          <a:xfrm>
            <a:off x="411480" y="1956816"/>
            <a:ext cx="8321040" cy="914400"/>
          </a:xfrm>
          <a:prstGeom prst="roundRect">
            <a:avLst>
              <a:gd name="adj" fmla="val 1400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594360" y="2203704"/>
            <a:ext cx="1600200" cy="420624"/>
          </a:xfrm>
          <a:prstGeom prst="roundRect">
            <a:avLst>
              <a:gd name="adj" fmla="val 21739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as … as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2203704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no tan … como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840480" y="2048256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phone </a:t>
            </a:r>
            <a:pPr indent="0" marL="0">
              <a:buNone/>
            </a:pPr>
            <a:r>
              <a:rPr lang="en-US" sz="16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isn’t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expensive as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yours.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 móvil no es tan caro como el tuyo.</a:t>
            </a:r>
            <a:endParaRPr lang="en-US" sz="1600" dirty="0"/>
          </a:p>
        </p:txBody>
      </p:sp>
      <p:sp>
        <p:nvSpPr>
          <p:cNvPr id="16" name="eq2"/>
          <p:cNvSpPr/>
          <p:nvPr/>
        </p:nvSpPr>
        <p:spPr>
          <a:xfrm>
            <a:off x="411480" y="2980944"/>
            <a:ext cx="8321040" cy="914400"/>
          </a:xfrm>
          <a:prstGeom prst="roundRect">
            <a:avLst>
              <a:gd name="adj" fmla="val 1400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rot="-120000">
            <a:off x="594360" y="3227832"/>
            <a:ext cx="1600200" cy="420624"/>
          </a:xfrm>
          <a:prstGeom prst="roundRect">
            <a:avLst>
              <a:gd name="adj" fmla="val 21739"/>
            </a:avLst>
          </a:prstGeom>
          <a:solidFill>
            <a:srgbClr val="C2255C"/>
          </a:solidFill>
          <a:ln>
            <a:solidFill>
              <a:srgbClr val="C2255C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… than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2331720" y="322783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menos … que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3072384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book is </a:t>
            </a:r>
            <a:pPr indent="0" marL="0">
              <a:buNone/>
            </a:pPr>
            <a:r>
              <a:rPr lang="en-US" sz="16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interesting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film.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libro es menos interesante que la película.</a:t>
            </a:r>
            <a:endParaRPr lang="en-US" sz="16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… 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tan … como → las dos cosas son iguales (adjetivo normal, sin -er)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… 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no tan … como ·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menos … que → uno tiene menos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421319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than, the, in, of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superlative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(place, group)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(number, time)</a:t>
            </a:r>
            <a:endParaRPr lang="en-US" sz="1200" dirty="0"/>
          </a:p>
        </p:txBody>
      </p:sp>
      <p:sp>
        <p:nvSpPr>
          <p:cNvPr id="8" name="w0"/>
          <p:cNvSpPr/>
          <p:nvPr/>
        </p:nvSpPr>
        <p:spPr>
          <a:xfrm>
            <a:off x="41148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60704"/>
            <a:ext cx="91440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1060704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que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7276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I’m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 than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Soy mayor que tú.</a:t>
            </a:r>
            <a:endParaRPr lang="en-US" sz="1600" dirty="0"/>
          </a:p>
        </p:txBody>
      </p:sp>
      <p:sp>
        <p:nvSpPr>
          <p:cNvPr id="12" name="w1"/>
          <p:cNvSpPr/>
          <p:nvPr/>
        </p:nvSpPr>
        <p:spPr>
          <a:xfrm>
            <a:off x="461772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4800600" y="1060704"/>
            <a:ext cx="914400" cy="402336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897880" y="1060704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el / la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157276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She’s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player.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mejor jugadora.</a:t>
            </a:r>
            <a:endParaRPr lang="en-US" sz="1600" dirty="0"/>
          </a:p>
        </p:txBody>
      </p:sp>
      <p:sp>
        <p:nvSpPr>
          <p:cNvPr id="16" name="w2"/>
          <p:cNvSpPr/>
          <p:nvPr/>
        </p:nvSpPr>
        <p:spPr>
          <a:xfrm>
            <a:off x="41148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rot="-120000">
            <a:off x="594360" y="2615184"/>
            <a:ext cx="914400" cy="402336"/>
          </a:xfrm>
          <a:prstGeom prst="roundRect">
            <a:avLst>
              <a:gd name="adj" fmla="val 22727"/>
            </a:avLst>
          </a:prstGeom>
          <a:solidFill>
            <a:srgbClr val="C2255C"/>
          </a:solidFill>
          <a:ln>
            <a:solidFill>
              <a:srgbClr val="C2255C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1691640" y="2615184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+ lugar / grupo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12724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 boy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class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chico más alto de la clase</a:t>
            </a:r>
            <a:endParaRPr lang="en-US" sz="1600" dirty="0"/>
          </a:p>
        </p:txBody>
      </p:sp>
      <p:sp>
        <p:nvSpPr>
          <p:cNvPr id="20" name="w3"/>
          <p:cNvSpPr/>
          <p:nvPr/>
        </p:nvSpPr>
        <p:spPr>
          <a:xfrm>
            <a:off x="461772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 rot="120000">
            <a:off x="4800600" y="2615184"/>
            <a:ext cx="914400" cy="402336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5897880" y="2615184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+ número / tiempo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846320" y="312724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 day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year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mejor día del año</a:t>
            </a:r>
            <a:endParaRPr lang="en-US" sz="16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que → solo con el comparativo (✗ that, ✗ of)  · 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siempre con el superlativo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lugar o grupo (in the class, in Spain)  ≠ 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número o tiempo (of the three, of the year)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(1)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short: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-est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long: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He is more tall than me.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He is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taller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me.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Adjetivo corto: -er, sin more.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She is more better than you.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She is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</a:rPr>
              <a:t>better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you.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Nunca more + -er (ni more + better).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It’s the most big city.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It’s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the biggest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city.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Adjetivo corto: the -est, sin most.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I’m taller that you.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I’m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taller than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you.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Comparativo + than, no that.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truco: ¿adjetivo corto? →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-est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¿Largo? →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¡Nunca los dos!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que (con comparativo) · ✗ that · ✗ of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(2)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short: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-est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long: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This cake is gooder.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This cake is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</a:rPr>
              <a:t>better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Good es irregular: better, the best.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She’s the most tallest.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She’s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the tallest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Nunca most + -est.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He’s the best of the class.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He’s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the best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in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the class.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Con grupos y lugares: in, no of.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It’s the bigest.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It’s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the biggest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Big: se dobla la g → bigger, biggest.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Irregulares: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worst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class / in Spain  ≠ 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year / of the three  ·  big → bi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er, bi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1371600"/>
            <a:ext cx="3108960" cy="3108960"/>
          </a:xfrm>
          <a:prstGeom prst="ellipse">
            <a:avLst/>
          </a:prstGeom>
          <a:solidFill>
            <a:srgbClr val="1864AB">
              <a:alpha val="55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4023360"/>
            <a:ext cx="2011680" cy="2011680"/>
          </a:xfrm>
          <a:prstGeom prst="ellipse">
            <a:avLst/>
          </a:prstGeom>
          <a:solidFill>
            <a:srgbClr val="6741D9">
              <a:alpha val="55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4206240"/>
            <a:ext cx="1097280" cy="1097280"/>
          </a:xfrm>
          <a:prstGeom prst="ellipse">
            <a:avLst/>
          </a:prstGeom>
          <a:solidFill>
            <a:srgbClr val="D9480F">
              <a:alpha val="6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-120000">
            <a:off x="548640" y="27432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FFD43B"/>
          </a:solidFill>
          <a:ln>
            <a:solidFill>
              <a:srgbClr val="FFD43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051560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1864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170432"/>
            <a:ext cx="402336" cy="40233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088136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Comparative: -er / more + adjective + than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… que (2 cosas)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1801368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6741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920240"/>
            <a:ext cx="402336" cy="40233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1º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1837944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Superlative: the -est / the most + adjective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más … (el número 1 del grupo)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2551176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2B8A3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670048"/>
            <a:ext cx="402336" cy="402336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587752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→ better → the best · bad → worse → the worst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irregulares: se aprenden de memoria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3300984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0B72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3419856"/>
            <a:ext cx="402336" cy="402336"/>
          </a:xfrm>
          <a:prstGeom prst="ellipse">
            <a:avLst/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33756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… as = equal · not as … as · less … than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 … como · no tan … como · menos … que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050792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C92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4169664"/>
            <a:ext cx="402336" cy="40233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087368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more + -er · never the most + -est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los dos juntos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aratives Superlatives">
  <a:themeElements>
    <a:clrScheme name="Comparatives Superlatives">
      <a:dk1>
        <a:srgbClr val="1B2A4A"/>
      </a:dk1>
      <a:lt1>
        <a:srgbClr val="FFFFFF"/>
      </a:lt1>
      <a:dk2>
        <a:srgbClr val="1B2A4A"/>
      </a:dk2>
      <a:lt2>
        <a:srgbClr val="F1F3F7"/>
      </a:lt2>
      <a:accent1>
        <a:srgbClr val="D9480F"/>
      </a:accent1>
      <a:accent2>
        <a:srgbClr val="1864AB"/>
      </a:accent2>
      <a:accent3>
        <a:srgbClr val="6741D9"/>
      </a:accent3>
      <a:accent4>
        <a:srgbClr val="C92A2A"/>
      </a:accent4>
      <a:accent5>
        <a:srgbClr val="0B7285"/>
      </a:accent5>
      <a:accent6>
        <a:srgbClr val="2B8A3E"/>
      </a:accent6>
      <a:hlink>
        <a:srgbClr val="1864AB"/>
      </a:hlink>
      <a:folHlink>
        <a:srgbClr val="6741D9"/>
      </a:folHlink>
    </a:clrScheme>
    <a:fontScheme name="Comparatives Superlativ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and superlative adjectives</dc:title>
  <dc:subject>PptxGenJS Presentation</dc:subject>
  <dc:creator>Ines – Sant Francesc</dc:creator>
  <cp:lastModifiedBy>Ines – Sant Francesc</cp:lastModifiedBy>
  <cp:revision>1</cp:revision>
  <dcterms:created xsi:type="dcterms:W3CDTF">2026-10-05T12:23:41Z</dcterms:created>
  <dcterms:modified xsi:type="dcterms:W3CDTF">2026-10-05T12:23:41Z</dcterms:modified>
</cp:coreProperties>
</file>